
<file path=[Content_Types].xml><?xml version="1.0" encoding="utf-8"?>
<Types xmlns="http://schemas.openxmlformats.org/package/2006/content-types">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8" r:id="rId3"/>
    <p:sldId id="259" r:id="rId4"/>
    <p:sldId id="261" r:id="rId5"/>
    <p:sldId id="262" r:id="rId6"/>
    <p:sldId id="284" r:id="rId7"/>
    <p:sldId id="263" r:id="rId8"/>
    <p:sldId id="287" r:id="rId9"/>
    <p:sldId id="264" r:id="rId10"/>
    <p:sldId id="288" r:id="rId11"/>
    <p:sldId id="265" r:id="rId12"/>
    <p:sldId id="289" r:id="rId13"/>
    <p:sldId id="266" r:id="rId14"/>
    <p:sldId id="290" r:id="rId15"/>
    <p:sldId id="267" r:id="rId16"/>
    <p:sldId id="291" r:id="rId17"/>
    <p:sldId id="268" r:id="rId18"/>
    <p:sldId id="292" r:id="rId19"/>
    <p:sldId id="269" r:id="rId20"/>
    <p:sldId id="293" r:id="rId21"/>
    <p:sldId id="270" r:id="rId22"/>
    <p:sldId id="294"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A4B4"/>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48"/>
    <p:restoredTop sz="85666" autoAdjust="0"/>
  </p:normalViewPr>
  <p:slideViewPr>
    <p:cSldViewPr snapToGrid="0" snapToObjects="1">
      <p:cViewPr varScale="1">
        <p:scale>
          <a:sx n="72" d="100"/>
          <a:sy n="72" d="100"/>
        </p:scale>
        <p:origin x="103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elia Bedri" userId="8b809cc9-f874-4ab1-95f4-5cf31bc1c522" providerId="ADAL" clId="{1FD3F0B1-970F-4BD0-9A5C-8FBF8E8A1241}"/>
    <pc:docChg chg="undo custSel addSld delSld modSld sldOrd">
      <pc:chgData name="Amelia Bedri" userId="8b809cc9-f874-4ab1-95f4-5cf31bc1c522" providerId="ADAL" clId="{1FD3F0B1-970F-4BD0-9A5C-8FBF8E8A1241}" dt="2026-08-19T13:52:27.411" v="3782" actId="729"/>
      <pc:docMkLst>
        <pc:docMk/>
      </pc:docMkLst>
      <pc:sldChg chg="modNotesTx">
        <pc:chgData name="Amelia Bedri" userId="8b809cc9-f874-4ab1-95f4-5cf31bc1c522" providerId="ADAL" clId="{1FD3F0B1-970F-4BD0-9A5C-8FBF8E8A1241}" dt="2026-07-30T23:25:19.004" v="906" actId="20577"/>
        <pc:sldMkLst>
          <pc:docMk/>
          <pc:sldMk cId="0" sldId="256"/>
        </pc:sldMkLst>
      </pc:sldChg>
      <pc:sldChg chg="modSp mod modNotesTx">
        <pc:chgData name="Amelia Bedri" userId="8b809cc9-f874-4ab1-95f4-5cf31bc1c522" providerId="ADAL" clId="{1FD3F0B1-970F-4BD0-9A5C-8FBF8E8A1241}" dt="2026-07-30T23:28:15.087" v="1262" actId="20577"/>
        <pc:sldMkLst>
          <pc:docMk/>
          <pc:sldMk cId="0" sldId="258"/>
        </pc:sldMkLst>
        <pc:spChg chg="mod">
          <ac:chgData name="Amelia Bedri" userId="8b809cc9-f874-4ab1-95f4-5cf31bc1c522" providerId="ADAL" clId="{1FD3F0B1-970F-4BD0-9A5C-8FBF8E8A1241}" dt="2026-07-30T23:26:15.989" v="946" actId="20577"/>
          <ac:spMkLst>
            <pc:docMk/>
            <pc:sldMk cId="0" sldId="258"/>
            <ac:spMk id="11" creationId="{00000000-0000-0000-0000-000000000000}"/>
          </ac:spMkLst>
        </pc:spChg>
      </pc:sldChg>
      <pc:sldChg chg="modNotesTx">
        <pc:chgData name="Amelia Bedri" userId="8b809cc9-f874-4ab1-95f4-5cf31bc1c522" providerId="ADAL" clId="{1FD3F0B1-970F-4BD0-9A5C-8FBF8E8A1241}" dt="2026-07-30T23:29:41.630" v="1466" actId="20577"/>
        <pc:sldMkLst>
          <pc:docMk/>
          <pc:sldMk cId="0" sldId="259"/>
        </pc:sldMkLst>
      </pc:sldChg>
      <pc:sldChg chg="ord modNotesTx">
        <pc:chgData name="Amelia Bedri" userId="8b809cc9-f874-4ab1-95f4-5cf31bc1c522" providerId="ADAL" clId="{1FD3F0B1-970F-4BD0-9A5C-8FBF8E8A1241}" dt="2026-07-30T23:33:30.205" v="1939" actId="20577"/>
        <pc:sldMkLst>
          <pc:docMk/>
          <pc:sldMk cId="0" sldId="262"/>
        </pc:sldMkLst>
      </pc:sldChg>
      <pc:sldChg chg="modSp mod modNotesTx">
        <pc:chgData name="Amelia Bedri" userId="8b809cc9-f874-4ab1-95f4-5cf31bc1c522" providerId="ADAL" clId="{1FD3F0B1-970F-4BD0-9A5C-8FBF8E8A1241}" dt="2026-07-30T23:40:04.640" v="2593" actId="20577"/>
        <pc:sldMkLst>
          <pc:docMk/>
          <pc:sldMk cId="0" sldId="263"/>
        </pc:sldMkLst>
        <pc:spChg chg="mod">
          <ac:chgData name="Amelia Bedri" userId="8b809cc9-f874-4ab1-95f4-5cf31bc1c522" providerId="ADAL" clId="{1FD3F0B1-970F-4BD0-9A5C-8FBF8E8A1241}" dt="2026-07-30T23:22:13.180" v="509" actId="20577"/>
          <ac:spMkLst>
            <pc:docMk/>
            <pc:sldMk cId="0" sldId="263"/>
            <ac:spMk id="8" creationId="{00000000-0000-0000-0000-000000000000}"/>
          </ac:spMkLst>
        </pc:spChg>
      </pc:sldChg>
      <pc:sldChg chg="modNotesTx">
        <pc:chgData name="Amelia Bedri" userId="8b809cc9-f874-4ab1-95f4-5cf31bc1c522" providerId="ADAL" clId="{1FD3F0B1-970F-4BD0-9A5C-8FBF8E8A1241}" dt="2026-07-30T23:52:02.687" v="3103" actId="20577"/>
        <pc:sldMkLst>
          <pc:docMk/>
          <pc:sldMk cId="0" sldId="264"/>
        </pc:sldMkLst>
      </pc:sldChg>
      <pc:sldChg chg="modNotesTx">
        <pc:chgData name="Amelia Bedri" userId="8b809cc9-f874-4ab1-95f4-5cf31bc1c522" providerId="ADAL" clId="{1FD3F0B1-970F-4BD0-9A5C-8FBF8E8A1241}" dt="2026-07-30T23:52:49.728" v="3149" actId="20577"/>
        <pc:sldMkLst>
          <pc:docMk/>
          <pc:sldMk cId="0" sldId="265"/>
        </pc:sldMkLst>
      </pc:sldChg>
      <pc:sldChg chg="modNotesTx">
        <pc:chgData name="Amelia Bedri" userId="8b809cc9-f874-4ab1-95f4-5cf31bc1c522" providerId="ADAL" clId="{1FD3F0B1-970F-4BD0-9A5C-8FBF8E8A1241}" dt="2026-07-30T23:59:23.746" v="3253" actId="20577"/>
        <pc:sldMkLst>
          <pc:docMk/>
          <pc:sldMk cId="0" sldId="266"/>
        </pc:sldMkLst>
      </pc:sldChg>
      <pc:sldChg chg="modNotesTx">
        <pc:chgData name="Amelia Bedri" userId="8b809cc9-f874-4ab1-95f4-5cf31bc1c522" providerId="ADAL" clId="{1FD3F0B1-970F-4BD0-9A5C-8FBF8E8A1241}" dt="2026-07-31T00:17:33.639" v="3509" actId="20577"/>
        <pc:sldMkLst>
          <pc:docMk/>
          <pc:sldMk cId="0" sldId="267"/>
        </pc:sldMkLst>
      </pc:sldChg>
      <pc:sldChg chg="modNotesTx">
        <pc:chgData name="Amelia Bedri" userId="8b809cc9-f874-4ab1-95f4-5cf31bc1c522" providerId="ADAL" clId="{1FD3F0B1-970F-4BD0-9A5C-8FBF8E8A1241}" dt="2026-07-31T00:17:27.992" v="3501" actId="20577"/>
        <pc:sldMkLst>
          <pc:docMk/>
          <pc:sldMk cId="0" sldId="268"/>
        </pc:sldMkLst>
      </pc:sldChg>
      <pc:sldChg chg="modSp mod modNotesTx">
        <pc:chgData name="Amelia Bedri" userId="8b809cc9-f874-4ab1-95f4-5cf31bc1c522" providerId="ADAL" clId="{1FD3F0B1-970F-4BD0-9A5C-8FBF8E8A1241}" dt="2026-07-31T00:37:39.782" v="3652" actId="1076"/>
        <pc:sldMkLst>
          <pc:docMk/>
          <pc:sldMk cId="0" sldId="269"/>
        </pc:sldMkLst>
        <pc:spChg chg="mod">
          <ac:chgData name="Amelia Bedri" userId="8b809cc9-f874-4ab1-95f4-5cf31bc1c522" providerId="ADAL" clId="{1FD3F0B1-970F-4BD0-9A5C-8FBF8E8A1241}" dt="2026-07-31T00:37:39.782" v="3652" actId="1076"/>
          <ac:spMkLst>
            <pc:docMk/>
            <pc:sldMk cId="0" sldId="269"/>
            <ac:spMk id="7" creationId="{00000000-0000-0000-0000-000000000000}"/>
          </ac:spMkLst>
        </pc:spChg>
      </pc:sldChg>
      <pc:sldChg chg="modNotesTx">
        <pc:chgData name="Amelia Bedri" userId="8b809cc9-f874-4ab1-95f4-5cf31bc1c522" providerId="ADAL" clId="{1FD3F0B1-970F-4BD0-9A5C-8FBF8E8A1241}" dt="2026-07-31T00:18:35.880" v="3648" actId="20577"/>
        <pc:sldMkLst>
          <pc:docMk/>
          <pc:sldMk cId="0" sldId="270"/>
        </pc:sldMkLst>
      </pc:sldChg>
      <pc:sldChg chg="mod modShow modNotesTx">
        <pc:chgData name="Amelia Bedri" userId="8b809cc9-f874-4ab1-95f4-5cf31bc1c522" providerId="ADAL" clId="{1FD3F0B1-970F-4BD0-9A5C-8FBF8E8A1241}" dt="2026-08-19T13:52:27.411" v="3782" actId="729"/>
        <pc:sldMkLst>
          <pc:docMk/>
          <pc:sldMk cId="0" sldId="272"/>
        </pc:sldMkLst>
      </pc:sldChg>
      <pc:sldChg chg="modNotesTx">
        <pc:chgData name="Amelia Bedri" userId="8b809cc9-f874-4ab1-95f4-5cf31bc1c522" providerId="ADAL" clId="{1FD3F0B1-970F-4BD0-9A5C-8FBF8E8A1241}" dt="2026-07-31T00:43:04.380" v="3770" actId="20577"/>
        <pc:sldMkLst>
          <pc:docMk/>
          <pc:sldMk cId="0" sldId="276"/>
        </pc:sldMkLst>
      </pc:sldChg>
      <pc:sldChg chg="modNotesTx">
        <pc:chgData name="Amelia Bedri" userId="8b809cc9-f874-4ab1-95f4-5cf31bc1c522" providerId="ADAL" clId="{1FD3F0B1-970F-4BD0-9A5C-8FBF8E8A1241}" dt="2026-07-31T00:43:19.531" v="3772" actId="20577"/>
        <pc:sldMkLst>
          <pc:docMk/>
          <pc:sldMk cId="0" sldId="277"/>
        </pc:sldMkLst>
      </pc:sldChg>
      <pc:sldChg chg="modNotesTx">
        <pc:chgData name="Amelia Bedri" userId="8b809cc9-f874-4ab1-95f4-5cf31bc1c522" providerId="ADAL" clId="{1FD3F0B1-970F-4BD0-9A5C-8FBF8E8A1241}" dt="2026-07-31T00:43:43.139" v="3773" actId="20577"/>
        <pc:sldMkLst>
          <pc:docMk/>
          <pc:sldMk cId="0" sldId="279"/>
        </pc:sldMkLst>
      </pc:sldChg>
      <pc:sldChg chg="modNotesTx">
        <pc:chgData name="Amelia Bedri" userId="8b809cc9-f874-4ab1-95f4-5cf31bc1c522" providerId="ADAL" clId="{1FD3F0B1-970F-4BD0-9A5C-8FBF8E8A1241}" dt="2026-07-30T23:34:45.263" v="2191" actId="20577"/>
        <pc:sldMkLst>
          <pc:docMk/>
          <pc:sldMk cId="258658223" sldId="284"/>
        </pc:sldMkLst>
      </pc:sldChg>
      <pc:sldChg chg="addSp delSp modSp add mod modShow modNotesTx">
        <pc:chgData name="Amelia Bedri" userId="8b809cc9-f874-4ab1-95f4-5cf31bc1c522" providerId="ADAL" clId="{1FD3F0B1-970F-4BD0-9A5C-8FBF8E8A1241}" dt="2026-08-19T13:51:40.903" v="3774" actId="729"/>
        <pc:sldMkLst>
          <pc:docMk/>
          <pc:sldMk cId="3329250654" sldId="287"/>
        </pc:sldMkLst>
        <pc:spChg chg="mod">
          <ac:chgData name="Amelia Bedri" userId="8b809cc9-f874-4ab1-95f4-5cf31bc1c522" providerId="ADAL" clId="{1FD3F0B1-970F-4BD0-9A5C-8FBF8E8A1241}" dt="2026-07-30T23:47:41.306" v="2962" actId="1035"/>
          <ac:spMkLst>
            <pc:docMk/>
            <pc:sldMk cId="3329250654" sldId="287"/>
            <ac:spMk id="7" creationId="{0101DBF9-512D-43E4-8041-CFEC2F94F249}"/>
          </ac:spMkLst>
        </pc:spChg>
        <pc:spChg chg="add mod">
          <ac:chgData name="Amelia Bedri" userId="8b809cc9-f874-4ab1-95f4-5cf31bc1c522" providerId="ADAL" clId="{1FD3F0B1-970F-4BD0-9A5C-8FBF8E8A1241}" dt="2026-07-30T15:35:20.560" v="22" actId="164"/>
          <ac:spMkLst>
            <pc:docMk/>
            <pc:sldMk cId="3329250654" sldId="287"/>
            <ac:spMk id="13" creationId="{AC37A6DC-7E94-E72A-E64B-2C954ED6B74F}"/>
          </ac:spMkLst>
        </pc:spChg>
        <pc:spChg chg="add mod">
          <ac:chgData name="Amelia Bedri" userId="8b809cc9-f874-4ab1-95f4-5cf31bc1c522" providerId="ADAL" clId="{1FD3F0B1-970F-4BD0-9A5C-8FBF8E8A1241}" dt="2026-07-30T15:35:36.496" v="37" actId="20577"/>
          <ac:spMkLst>
            <pc:docMk/>
            <pc:sldMk cId="3329250654" sldId="287"/>
            <ac:spMk id="15" creationId="{7B51D457-0CD3-7AC1-091E-A6618795A847}"/>
          </ac:spMkLst>
        </pc:spChg>
        <pc:spChg chg="mod">
          <ac:chgData name="Amelia Bedri" userId="8b809cc9-f874-4ab1-95f4-5cf31bc1c522" providerId="ADAL" clId="{1FD3F0B1-970F-4BD0-9A5C-8FBF8E8A1241}" dt="2026-07-30T15:35:41.318" v="38"/>
          <ac:spMkLst>
            <pc:docMk/>
            <pc:sldMk cId="3329250654" sldId="287"/>
            <ac:spMk id="18" creationId="{DED37651-9E70-F580-7678-7DAC09C40470}"/>
          </ac:spMkLst>
        </pc:spChg>
        <pc:spChg chg="mod">
          <ac:chgData name="Amelia Bedri" userId="8b809cc9-f874-4ab1-95f4-5cf31bc1c522" providerId="ADAL" clId="{1FD3F0B1-970F-4BD0-9A5C-8FBF8E8A1241}" dt="2026-07-30T15:37:04.177" v="55" actId="20577"/>
          <ac:spMkLst>
            <pc:docMk/>
            <pc:sldMk cId="3329250654" sldId="287"/>
            <ac:spMk id="19" creationId="{89572B85-5250-3000-7654-8C29128C55AB}"/>
          </ac:spMkLst>
        </pc:spChg>
        <pc:spChg chg="mod">
          <ac:chgData name="Amelia Bedri" userId="8b809cc9-f874-4ab1-95f4-5cf31bc1c522" providerId="ADAL" clId="{1FD3F0B1-970F-4BD0-9A5C-8FBF8E8A1241}" dt="2026-07-30T15:35:41.875" v="39"/>
          <ac:spMkLst>
            <pc:docMk/>
            <pc:sldMk cId="3329250654" sldId="287"/>
            <ac:spMk id="21" creationId="{F76A6367-9B63-0988-817C-36D6ED8BB930}"/>
          </ac:spMkLst>
        </pc:spChg>
        <pc:spChg chg="mod">
          <ac:chgData name="Amelia Bedri" userId="8b809cc9-f874-4ab1-95f4-5cf31bc1c522" providerId="ADAL" clId="{1FD3F0B1-970F-4BD0-9A5C-8FBF8E8A1241}" dt="2026-07-30T15:37:18.973" v="58"/>
          <ac:spMkLst>
            <pc:docMk/>
            <pc:sldMk cId="3329250654" sldId="287"/>
            <ac:spMk id="22" creationId="{90C5EBC8-A105-A997-6A4A-E73939F5E37F}"/>
          </ac:spMkLst>
        </pc:spChg>
        <pc:spChg chg="add mod ord">
          <ac:chgData name="Amelia Bedri" userId="8b809cc9-f874-4ab1-95f4-5cf31bc1c522" providerId="ADAL" clId="{1FD3F0B1-970F-4BD0-9A5C-8FBF8E8A1241}" dt="2026-07-30T23:47:54.068" v="2965" actId="14100"/>
          <ac:spMkLst>
            <pc:docMk/>
            <pc:sldMk cId="3329250654" sldId="287"/>
            <ac:spMk id="28" creationId="{D4F01C52-448F-4B2E-4BFB-BEC9D013DB78}"/>
          </ac:spMkLst>
        </pc:spChg>
        <pc:spChg chg="add mod">
          <ac:chgData name="Amelia Bedri" userId="8b809cc9-f874-4ab1-95f4-5cf31bc1c522" providerId="ADAL" clId="{1FD3F0B1-970F-4BD0-9A5C-8FBF8E8A1241}" dt="2026-07-30T23:48:04.330" v="2971" actId="1038"/>
          <ac:spMkLst>
            <pc:docMk/>
            <pc:sldMk cId="3329250654" sldId="287"/>
            <ac:spMk id="30" creationId="{59546815-D741-2DCF-D8B7-EB546B1044BF}"/>
          </ac:spMkLst>
        </pc:spChg>
        <pc:grpChg chg="add mod">
          <ac:chgData name="Amelia Bedri" userId="8b809cc9-f874-4ab1-95f4-5cf31bc1c522" providerId="ADAL" clId="{1FD3F0B1-970F-4BD0-9A5C-8FBF8E8A1241}" dt="2026-07-30T23:47:38.814" v="2958" actId="1076"/>
          <ac:grpSpMkLst>
            <pc:docMk/>
            <pc:sldMk cId="3329250654" sldId="287"/>
            <ac:grpSpMk id="16" creationId="{A96D07AC-6CE0-B61C-9A2D-36784BC222FF}"/>
          </ac:grpSpMkLst>
        </pc:grpChg>
        <pc:grpChg chg="add mod">
          <ac:chgData name="Amelia Bedri" userId="8b809cc9-f874-4ab1-95f4-5cf31bc1c522" providerId="ADAL" clId="{1FD3F0B1-970F-4BD0-9A5C-8FBF8E8A1241}" dt="2026-07-30T23:47:38.814" v="2958" actId="1076"/>
          <ac:grpSpMkLst>
            <pc:docMk/>
            <pc:sldMk cId="3329250654" sldId="287"/>
            <ac:grpSpMk id="17" creationId="{59F0769F-3C12-5F9F-F439-4766343C44B7}"/>
          </ac:grpSpMkLst>
        </pc:grpChg>
        <pc:grpChg chg="add mod">
          <ac:chgData name="Amelia Bedri" userId="8b809cc9-f874-4ab1-95f4-5cf31bc1c522" providerId="ADAL" clId="{1FD3F0B1-970F-4BD0-9A5C-8FBF8E8A1241}" dt="2026-07-30T23:47:38.814" v="2958" actId="1076"/>
          <ac:grpSpMkLst>
            <pc:docMk/>
            <pc:sldMk cId="3329250654" sldId="287"/>
            <ac:grpSpMk id="20" creationId="{2E1F26DF-E963-E079-82F2-AFA88A057110}"/>
          </ac:grpSpMkLst>
        </pc:grpChg>
      </pc:sldChg>
      <pc:sldChg chg="addSp delSp modSp add mod ord modShow modNotesTx">
        <pc:chgData name="Amelia Bedri" userId="8b809cc9-f874-4ab1-95f4-5cf31bc1c522" providerId="ADAL" clId="{1FD3F0B1-970F-4BD0-9A5C-8FBF8E8A1241}" dt="2026-08-19T13:51:46.947" v="3775" actId="729"/>
        <pc:sldMkLst>
          <pc:docMk/>
          <pc:sldMk cId="528857704" sldId="288"/>
        </pc:sldMkLst>
        <pc:spChg chg="mod">
          <ac:chgData name="Amelia Bedri" userId="8b809cc9-f874-4ab1-95f4-5cf31bc1c522" providerId="ADAL" clId="{1FD3F0B1-970F-4BD0-9A5C-8FBF8E8A1241}" dt="2026-07-30T15:38:08.850" v="86"/>
          <ac:spMkLst>
            <pc:docMk/>
            <pc:sldMk cId="528857704" sldId="288"/>
            <ac:spMk id="3" creationId="{6ED18F30-D7D0-529C-371E-9A50AF17E130}"/>
          </ac:spMkLst>
        </pc:spChg>
        <pc:spChg chg="mod">
          <ac:chgData name="Amelia Bedri" userId="8b809cc9-f874-4ab1-95f4-5cf31bc1c522" providerId="ADAL" clId="{1FD3F0B1-970F-4BD0-9A5C-8FBF8E8A1241}" dt="2026-07-30T15:43:08.077" v="135"/>
          <ac:spMkLst>
            <pc:docMk/>
            <pc:sldMk cId="528857704" sldId="288"/>
            <ac:spMk id="15" creationId="{0F2E4E72-F797-842F-AD30-17E38045D123}"/>
          </ac:spMkLst>
        </pc:spChg>
        <pc:spChg chg="mod">
          <ac:chgData name="Amelia Bedri" userId="8b809cc9-f874-4ab1-95f4-5cf31bc1c522" providerId="ADAL" clId="{1FD3F0B1-970F-4BD0-9A5C-8FBF8E8A1241}" dt="2026-07-30T15:43:18.920" v="139"/>
          <ac:spMkLst>
            <pc:docMk/>
            <pc:sldMk cId="528857704" sldId="288"/>
            <ac:spMk id="19" creationId="{06F5D09C-EB83-F158-8639-486E3039AB63}"/>
          </ac:spMkLst>
        </pc:spChg>
        <pc:spChg chg="mod">
          <ac:chgData name="Amelia Bedri" userId="8b809cc9-f874-4ab1-95f4-5cf31bc1c522" providerId="ADAL" clId="{1FD3F0B1-970F-4BD0-9A5C-8FBF8E8A1241}" dt="2026-07-30T15:43:27.314" v="141"/>
          <ac:spMkLst>
            <pc:docMk/>
            <pc:sldMk cId="528857704" sldId="288"/>
            <ac:spMk id="22" creationId="{BDC98E76-A742-1B51-AD35-E81C83EF475F}"/>
          </ac:spMkLst>
        </pc:spChg>
        <pc:spChg chg="mod">
          <ac:chgData name="Amelia Bedri" userId="8b809cc9-f874-4ab1-95f4-5cf31bc1c522" providerId="ADAL" clId="{1FD3F0B1-970F-4BD0-9A5C-8FBF8E8A1241}" dt="2026-07-30T15:40:27.709" v="92"/>
          <ac:spMkLst>
            <pc:docMk/>
            <pc:sldMk cId="528857704" sldId="288"/>
            <ac:spMk id="27" creationId="{E21E1B2D-F3D8-0130-C3CA-A3EE8E477864}"/>
          </ac:spMkLst>
        </pc:spChg>
        <pc:spChg chg="mod">
          <ac:chgData name="Amelia Bedri" userId="8b809cc9-f874-4ab1-95f4-5cf31bc1c522" providerId="ADAL" clId="{1FD3F0B1-970F-4BD0-9A5C-8FBF8E8A1241}" dt="2026-07-30T15:43:40.907" v="144" actId="20577"/>
          <ac:spMkLst>
            <pc:docMk/>
            <pc:sldMk cId="528857704" sldId="288"/>
            <ac:spMk id="28" creationId="{E4C78E36-412C-1632-8AFE-C2B5C324BFD5}"/>
          </ac:spMkLst>
        </pc:spChg>
        <pc:spChg chg="mod">
          <ac:chgData name="Amelia Bedri" userId="8b809cc9-f874-4ab1-95f4-5cf31bc1c522" providerId="ADAL" clId="{1FD3F0B1-970F-4BD0-9A5C-8FBF8E8A1241}" dt="2026-07-30T15:41:19.459" v="130"/>
          <ac:spMkLst>
            <pc:docMk/>
            <pc:sldMk cId="528857704" sldId="288"/>
            <ac:spMk id="30" creationId="{61CB3C61-70E9-7AB7-A2FC-2A81F7C010C1}"/>
          </ac:spMkLst>
        </pc:spChg>
        <pc:spChg chg="mod">
          <ac:chgData name="Amelia Bedri" userId="8b809cc9-f874-4ab1-95f4-5cf31bc1c522" providerId="ADAL" clId="{1FD3F0B1-970F-4BD0-9A5C-8FBF8E8A1241}" dt="2026-07-30T15:43:52.700" v="148" actId="20577"/>
          <ac:spMkLst>
            <pc:docMk/>
            <pc:sldMk cId="528857704" sldId="288"/>
            <ac:spMk id="31" creationId="{ED145379-9443-6FDC-9CCC-25E5354FDDCF}"/>
          </ac:spMkLst>
        </pc:spChg>
        <pc:spChg chg="mod">
          <ac:chgData name="Amelia Bedri" userId="8b809cc9-f874-4ab1-95f4-5cf31bc1c522" providerId="ADAL" clId="{1FD3F0B1-970F-4BD0-9A5C-8FBF8E8A1241}" dt="2026-07-30T15:41:19.459" v="130"/>
          <ac:spMkLst>
            <pc:docMk/>
            <pc:sldMk cId="528857704" sldId="288"/>
            <ac:spMk id="33" creationId="{01A5A7B7-34EA-ED05-A6BB-2D006042C443}"/>
          </ac:spMkLst>
        </pc:spChg>
        <pc:spChg chg="mod">
          <ac:chgData name="Amelia Bedri" userId="8b809cc9-f874-4ab1-95f4-5cf31bc1c522" providerId="ADAL" clId="{1FD3F0B1-970F-4BD0-9A5C-8FBF8E8A1241}" dt="2026-07-30T15:44:03.145" v="152" actId="20577"/>
          <ac:spMkLst>
            <pc:docMk/>
            <pc:sldMk cId="528857704" sldId="288"/>
            <ac:spMk id="34" creationId="{62C3F6E4-59E7-A770-DC12-66043CBEF194}"/>
          </ac:spMkLst>
        </pc:spChg>
        <pc:spChg chg="mod">
          <ac:chgData name="Amelia Bedri" userId="8b809cc9-f874-4ab1-95f4-5cf31bc1c522" providerId="ADAL" clId="{1FD3F0B1-970F-4BD0-9A5C-8FBF8E8A1241}" dt="2026-07-30T15:41:19.459" v="130"/>
          <ac:spMkLst>
            <pc:docMk/>
            <pc:sldMk cId="528857704" sldId="288"/>
            <ac:spMk id="36" creationId="{512D9057-8443-5613-1B80-578170E9C60F}"/>
          </ac:spMkLst>
        </pc:spChg>
        <pc:spChg chg="mod">
          <ac:chgData name="Amelia Bedri" userId="8b809cc9-f874-4ab1-95f4-5cf31bc1c522" providerId="ADAL" clId="{1FD3F0B1-970F-4BD0-9A5C-8FBF8E8A1241}" dt="2026-07-30T15:44:13.705" v="155" actId="20577"/>
          <ac:spMkLst>
            <pc:docMk/>
            <pc:sldMk cId="528857704" sldId="288"/>
            <ac:spMk id="37" creationId="{FF5BF412-28A1-C406-F1A0-C14F29FE5401}"/>
          </ac:spMkLst>
        </pc:spChg>
        <pc:spChg chg="add mod ord">
          <ac:chgData name="Amelia Bedri" userId="8b809cc9-f874-4ab1-95f4-5cf31bc1c522" providerId="ADAL" clId="{1FD3F0B1-970F-4BD0-9A5C-8FBF8E8A1241}" dt="2026-07-30T23:55:08.463" v="3183" actId="167"/>
          <ac:spMkLst>
            <pc:docMk/>
            <pc:sldMk cId="528857704" sldId="288"/>
            <ac:spMk id="39" creationId="{5F625847-7A0F-64C8-9685-3C9D197E885E}"/>
          </ac:spMkLst>
        </pc:spChg>
        <pc:spChg chg="add mod">
          <ac:chgData name="Amelia Bedri" userId="8b809cc9-f874-4ab1-95f4-5cf31bc1c522" providerId="ADAL" clId="{1FD3F0B1-970F-4BD0-9A5C-8FBF8E8A1241}" dt="2026-07-30T23:54:46.517" v="3177" actId="1076"/>
          <ac:spMkLst>
            <pc:docMk/>
            <pc:sldMk cId="528857704" sldId="288"/>
            <ac:spMk id="44" creationId="{6A4EB98D-3CFC-5B9B-5739-49D0347CB715}"/>
          </ac:spMkLst>
        </pc:spChg>
        <pc:grpChg chg="mod">
          <ac:chgData name="Amelia Bedri" userId="8b809cc9-f874-4ab1-95f4-5cf31bc1c522" providerId="ADAL" clId="{1FD3F0B1-970F-4BD0-9A5C-8FBF8E8A1241}" dt="2026-07-30T15:40:50.520" v="122" actId="1035"/>
          <ac:grpSpMkLst>
            <pc:docMk/>
            <pc:sldMk cId="528857704" sldId="288"/>
            <ac:grpSpMk id="16" creationId="{804FAF31-A06B-A53E-9B65-5B8C4E5FB76F}"/>
          </ac:grpSpMkLst>
        </pc:grpChg>
        <pc:grpChg chg="mod">
          <ac:chgData name="Amelia Bedri" userId="8b809cc9-f874-4ab1-95f4-5cf31bc1c522" providerId="ADAL" clId="{1FD3F0B1-970F-4BD0-9A5C-8FBF8E8A1241}" dt="2026-07-30T15:40:52.505" v="123" actId="1076"/>
          <ac:grpSpMkLst>
            <pc:docMk/>
            <pc:sldMk cId="528857704" sldId="288"/>
            <ac:grpSpMk id="17" creationId="{8FB1FD4B-EBCD-B268-1BF2-D994535EACBF}"/>
          </ac:grpSpMkLst>
        </pc:grpChg>
        <pc:grpChg chg="mod">
          <ac:chgData name="Amelia Bedri" userId="8b809cc9-f874-4ab1-95f4-5cf31bc1c522" providerId="ADAL" clId="{1FD3F0B1-970F-4BD0-9A5C-8FBF8E8A1241}" dt="2026-07-30T15:59:44.288" v="246" actId="1035"/>
          <ac:grpSpMkLst>
            <pc:docMk/>
            <pc:sldMk cId="528857704" sldId="288"/>
            <ac:grpSpMk id="20" creationId="{42499BD0-7F3C-0465-CE6C-FD6EC97B1749}"/>
          </ac:grpSpMkLst>
        </pc:grpChg>
        <pc:grpChg chg="add mod">
          <ac:chgData name="Amelia Bedri" userId="8b809cc9-f874-4ab1-95f4-5cf31bc1c522" providerId="ADAL" clId="{1FD3F0B1-970F-4BD0-9A5C-8FBF8E8A1241}" dt="2026-07-30T15:41:00.428" v="125" actId="1076"/>
          <ac:grpSpMkLst>
            <pc:docMk/>
            <pc:sldMk cId="528857704" sldId="288"/>
            <ac:grpSpMk id="26" creationId="{4D2EE1CA-B9ED-5EA2-C662-BF98EE4061B2}"/>
          </ac:grpSpMkLst>
        </pc:grpChg>
        <pc:grpChg chg="add mod">
          <ac:chgData name="Amelia Bedri" userId="8b809cc9-f874-4ab1-95f4-5cf31bc1c522" providerId="ADAL" clId="{1FD3F0B1-970F-4BD0-9A5C-8FBF8E8A1241}" dt="2026-07-30T15:41:25.735" v="134" actId="1035"/>
          <ac:grpSpMkLst>
            <pc:docMk/>
            <pc:sldMk cId="528857704" sldId="288"/>
            <ac:grpSpMk id="29" creationId="{00CA20D6-42C6-54C2-F2C2-E5E60E899D9C}"/>
          </ac:grpSpMkLst>
        </pc:grpChg>
        <pc:grpChg chg="add mod">
          <ac:chgData name="Amelia Bedri" userId="8b809cc9-f874-4ab1-95f4-5cf31bc1c522" providerId="ADAL" clId="{1FD3F0B1-970F-4BD0-9A5C-8FBF8E8A1241}" dt="2026-07-30T15:41:25.735" v="134" actId="1035"/>
          <ac:grpSpMkLst>
            <pc:docMk/>
            <pc:sldMk cId="528857704" sldId="288"/>
            <ac:grpSpMk id="32" creationId="{CD9B24B7-E216-0AF8-C82F-691E223F4B72}"/>
          </ac:grpSpMkLst>
        </pc:grpChg>
        <pc:grpChg chg="add mod">
          <ac:chgData name="Amelia Bedri" userId="8b809cc9-f874-4ab1-95f4-5cf31bc1c522" providerId="ADAL" clId="{1FD3F0B1-970F-4BD0-9A5C-8FBF8E8A1241}" dt="2026-07-30T15:41:25.735" v="134" actId="1035"/>
          <ac:grpSpMkLst>
            <pc:docMk/>
            <pc:sldMk cId="528857704" sldId="288"/>
            <ac:grpSpMk id="35" creationId="{7A4DE631-E5C3-5B7B-EDCF-553E4A6442A8}"/>
          </ac:grpSpMkLst>
        </pc:grpChg>
      </pc:sldChg>
      <pc:sldChg chg="addSp modSp add mod setBg modShow modNotesTx">
        <pc:chgData name="Amelia Bedri" userId="8b809cc9-f874-4ab1-95f4-5cf31bc1c522" providerId="ADAL" clId="{1FD3F0B1-970F-4BD0-9A5C-8FBF8E8A1241}" dt="2026-08-19T13:51:50.328" v="3776" actId="729"/>
        <pc:sldMkLst>
          <pc:docMk/>
          <pc:sldMk cId="1988362309" sldId="289"/>
        </pc:sldMkLst>
        <pc:spChg chg="mod">
          <ac:chgData name="Amelia Bedri" userId="8b809cc9-f874-4ab1-95f4-5cf31bc1c522" providerId="ADAL" clId="{1FD3F0B1-970F-4BD0-9A5C-8FBF8E8A1241}" dt="2026-07-30T15:50:10.886" v="166"/>
          <ac:spMkLst>
            <pc:docMk/>
            <pc:sldMk cId="1988362309" sldId="289"/>
            <ac:spMk id="3" creationId="{DFBF0FCE-58D9-4634-D658-7D886711FF91}"/>
          </ac:spMkLst>
        </pc:spChg>
        <pc:spChg chg="add mod">
          <ac:chgData name="Amelia Bedri" userId="8b809cc9-f874-4ab1-95f4-5cf31bc1c522" providerId="ADAL" clId="{1FD3F0B1-970F-4BD0-9A5C-8FBF8E8A1241}" dt="2026-07-31T00:01:00.373" v="3279" actId="164"/>
          <ac:spMkLst>
            <pc:docMk/>
            <pc:sldMk cId="1988362309" sldId="289"/>
            <ac:spMk id="9" creationId="{E8B087F5-F022-F81F-06D9-C0A92698026B}"/>
          </ac:spMkLst>
        </pc:spChg>
        <pc:spChg chg="add mod">
          <ac:chgData name="Amelia Bedri" userId="8b809cc9-f874-4ab1-95f4-5cf31bc1c522" providerId="ADAL" clId="{1FD3F0B1-970F-4BD0-9A5C-8FBF8E8A1241}" dt="2026-07-31T00:01:00.373" v="3279" actId="164"/>
          <ac:spMkLst>
            <pc:docMk/>
            <pc:sldMk cId="1988362309" sldId="289"/>
            <ac:spMk id="11" creationId="{B7B262C1-DD1E-636F-1DA7-F87C42AA239E}"/>
          </ac:spMkLst>
        </pc:spChg>
        <pc:spChg chg="mod">
          <ac:chgData name="Amelia Bedri" userId="8b809cc9-f874-4ab1-95f4-5cf31bc1c522" providerId="ADAL" clId="{1FD3F0B1-970F-4BD0-9A5C-8FBF8E8A1241}" dt="2026-07-30T15:50:23.459" v="168"/>
          <ac:spMkLst>
            <pc:docMk/>
            <pc:sldMk cId="1988362309" sldId="289"/>
            <ac:spMk id="15" creationId="{3FBD9049-C3A5-FA31-B965-0567F89DA630}"/>
          </ac:spMkLst>
        </pc:spChg>
        <pc:spChg chg="mod">
          <ac:chgData name="Amelia Bedri" userId="8b809cc9-f874-4ab1-95f4-5cf31bc1c522" providerId="ADAL" clId="{1FD3F0B1-970F-4BD0-9A5C-8FBF8E8A1241}" dt="2026-07-30T15:50:32.569" v="170"/>
          <ac:spMkLst>
            <pc:docMk/>
            <pc:sldMk cId="1988362309" sldId="289"/>
            <ac:spMk id="19" creationId="{290B4E61-8871-00EA-0856-40FB079A2010}"/>
          </ac:spMkLst>
        </pc:spChg>
        <pc:spChg chg="mod">
          <ac:chgData name="Amelia Bedri" userId="8b809cc9-f874-4ab1-95f4-5cf31bc1c522" providerId="ADAL" clId="{1FD3F0B1-970F-4BD0-9A5C-8FBF8E8A1241}" dt="2026-07-30T15:50:41.287" v="172"/>
          <ac:spMkLst>
            <pc:docMk/>
            <pc:sldMk cId="1988362309" sldId="289"/>
            <ac:spMk id="22" creationId="{663F416E-40DB-476A-0650-946BE73CECC6}"/>
          </ac:spMkLst>
        </pc:spChg>
        <pc:grpChg chg="add mod">
          <ac:chgData name="Amelia Bedri" userId="8b809cc9-f874-4ab1-95f4-5cf31bc1c522" providerId="ADAL" clId="{1FD3F0B1-970F-4BD0-9A5C-8FBF8E8A1241}" dt="2026-07-31T00:01:00.373" v="3279" actId="164"/>
          <ac:grpSpMkLst>
            <pc:docMk/>
            <pc:sldMk cId="1988362309" sldId="289"/>
            <ac:grpSpMk id="12" creationId="{27CA32E2-FD40-1075-9DBD-8B550AD23E89}"/>
          </ac:grpSpMkLst>
        </pc:grpChg>
      </pc:sldChg>
      <pc:sldChg chg="addSp modSp add mod modShow">
        <pc:chgData name="Amelia Bedri" userId="8b809cc9-f874-4ab1-95f4-5cf31bc1c522" providerId="ADAL" clId="{1FD3F0B1-970F-4BD0-9A5C-8FBF8E8A1241}" dt="2026-08-19T13:51:54.368" v="3777" actId="729"/>
        <pc:sldMkLst>
          <pc:docMk/>
          <pc:sldMk cId="1280260043" sldId="290"/>
        </pc:sldMkLst>
        <pc:spChg chg="mod">
          <ac:chgData name="Amelia Bedri" userId="8b809cc9-f874-4ab1-95f4-5cf31bc1c522" providerId="ADAL" clId="{1FD3F0B1-970F-4BD0-9A5C-8FBF8E8A1241}" dt="2026-07-30T15:53:44.449" v="191" actId="20577"/>
          <ac:spMkLst>
            <pc:docMk/>
            <pc:sldMk cId="1280260043" sldId="290"/>
            <ac:spMk id="3" creationId="{EB1E82E3-3F66-27A7-66E8-AF261FFC1255}"/>
          </ac:spMkLst>
        </pc:spChg>
        <pc:spChg chg="mod">
          <ac:chgData name="Amelia Bedri" userId="8b809cc9-f874-4ab1-95f4-5cf31bc1c522" providerId="ADAL" clId="{1FD3F0B1-970F-4BD0-9A5C-8FBF8E8A1241}" dt="2026-07-31T00:00:51.724" v="3278" actId="1076"/>
          <ac:spMkLst>
            <pc:docMk/>
            <pc:sldMk cId="1280260043" sldId="290"/>
            <ac:spMk id="7" creationId="{A919C9F0-AAA4-CD16-2D4D-1B540BF7EA95}"/>
          </ac:spMkLst>
        </pc:spChg>
        <pc:spChg chg="mod">
          <ac:chgData name="Amelia Bedri" userId="8b809cc9-f874-4ab1-95f4-5cf31bc1c522" providerId="ADAL" clId="{1FD3F0B1-970F-4BD0-9A5C-8FBF8E8A1241}" dt="2026-07-30T15:58:57.313" v="199"/>
          <ac:spMkLst>
            <pc:docMk/>
            <pc:sldMk cId="1280260043" sldId="290"/>
            <ac:spMk id="9" creationId="{DCB5072E-A8D9-EAB0-D291-D6F0A9171610}"/>
          </ac:spMkLst>
        </pc:spChg>
        <pc:spChg chg="mod">
          <ac:chgData name="Amelia Bedri" userId="8b809cc9-f874-4ab1-95f4-5cf31bc1c522" providerId="ADAL" clId="{1FD3F0B1-970F-4BD0-9A5C-8FBF8E8A1241}" dt="2026-07-30T15:59:20.749" v="241"/>
          <ac:spMkLst>
            <pc:docMk/>
            <pc:sldMk cId="1280260043" sldId="290"/>
            <ac:spMk id="10" creationId="{F69A00D4-4C73-9416-6B4A-C1AC4BBF9D64}"/>
          </ac:spMkLst>
        </pc:spChg>
        <pc:spChg chg="mod">
          <ac:chgData name="Amelia Bedri" userId="8b809cc9-f874-4ab1-95f4-5cf31bc1c522" providerId="ADAL" clId="{1FD3F0B1-970F-4BD0-9A5C-8FBF8E8A1241}" dt="2026-07-31T00:01:03.099" v="3280"/>
          <ac:spMkLst>
            <pc:docMk/>
            <pc:sldMk cId="1280260043" sldId="290"/>
            <ac:spMk id="12" creationId="{6EB2640E-5681-1FAD-67FB-F96635DCE530}"/>
          </ac:spMkLst>
        </pc:spChg>
        <pc:spChg chg="mod">
          <ac:chgData name="Amelia Bedri" userId="8b809cc9-f874-4ab1-95f4-5cf31bc1c522" providerId="ADAL" clId="{1FD3F0B1-970F-4BD0-9A5C-8FBF8E8A1241}" dt="2026-07-31T00:01:59.120" v="3330" actId="20577"/>
          <ac:spMkLst>
            <pc:docMk/>
            <pc:sldMk cId="1280260043" sldId="290"/>
            <ac:spMk id="14" creationId="{F3A1A281-43E7-1D58-0F97-428ADE2F43ED}"/>
          </ac:spMkLst>
        </pc:spChg>
        <pc:spChg chg="mod">
          <ac:chgData name="Amelia Bedri" userId="8b809cc9-f874-4ab1-95f4-5cf31bc1c522" providerId="ADAL" clId="{1FD3F0B1-970F-4BD0-9A5C-8FBF8E8A1241}" dt="2026-07-30T15:53:52.305" v="193"/>
          <ac:spMkLst>
            <pc:docMk/>
            <pc:sldMk cId="1280260043" sldId="290"/>
            <ac:spMk id="15" creationId="{7089B55E-80C7-D711-296B-F3AF45556557}"/>
          </ac:spMkLst>
        </pc:spChg>
        <pc:spChg chg="mod">
          <ac:chgData name="Amelia Bedri" userId="8b809cc9-f874-4ab1-95f4-5cf31bc1c522" providerId="ADAL" clId="{1FD3F0B1-970F-4BD0-9A5C-8FBF8E8A1241}" dt="2026-07-30T15:58:35.121" v="195"/>
          <ac:spMkLst>
            <pc:docMk/>
            <pc:sldMk cId="1280260043" sldId="290"/>
            <ac:spMk id="19" creationId="{6FE5F9B2-3D72-4BAA-551F-94A432B9F2C4}"/>
          </ac:spMkLst>
        </pc:spChg>
        <pc:spChg chg="mod">
          <ac:chgData name="Amelia Bedri" userId="8b809cc9-f874-4ab1-95f4-5cf31bc1c522" providerId="ADAL" clId="{1FD3F0B1-970F-4BD0-9A5C-8FBF8E8A1241}" dt="2026-07-30T15:58:44.486" v="197"/>
          <ac:spMkLst>
            <pc:docMk/>
            <pc:sldMk cId="1280260043" sldId="290"/>
            <ac:spMk id="22" creationId="{3057796E-A237-0D9C-0173-12ACCCE0BE34}"/>
          </ac:spMkLst>
        </pc:spChg>
        <pc:grpChg chg="add mod">
          <ac:chgData name="Amelia Bedri" userId="8b809cc9-f874-4ab1-95f4-5cf31bc1c522" providerId="ADAL" clId="{1FD3F0B1-970F-4BD0-9A5C-8FBF8E8A1241}" dt="2026-07-31T00:01:39.485" v="3313" actId="1076"/>
          <ac:grpSpMkLst>
            <pc:docMk/>
            <pc:sldMk cId="1280260043" sldId="290"/>
            <ac:grpSpMk id="8" creationId="{0EB6717A-C2C6-A7AD-B6CD-04EDD04604DE}"/>
          </ac:grpSpMkLst>
        </pc:grpChg>
        <pc:grpChg chg="add mod">
          <ac:chgData name="Amelia Bedri" userId="8b809cc9-f874-4ab1-95f4-5cf31bc1c522" providerId="ADAL" clId="{1FD3F0B1-970F-4BD0-9A5C-8FBF8E8A1241}" dt="2026-07-31T00:01:30.033" v="3311" actId="1036"/>
          <ac:grpSpMkLst>
            <pc:docMk/>
            <pc:sldMk cId="1280260043" sldId="290"/>
            <ac:grpSpMk id="11" creationId="{396193CC-32F7-B3D9-DD9A-DBFE0F9E995F}"/>
          </ac:grpSpMkLst>
        </pc:grpChg>
        <pc:grpChg chg="mod">
          <ac:chgData name="Amelia Bedri" userId="8b809cc9-f874-4ab1-95f4-5cf31bc1c522" providerId="ADAL" clId="{1FD3F0B1-970F-4BD0-9A5C-8FBF8E8A1241}" dt="2026-07-31T00:00:47.707" v="3277" actId="14100"/>
          <ac:grpSpMkLst>
            <pc:docMk/>
            <pc:sldMk cId="1280260043" sldId="290"/>
            <ac:grpSpMk id="16" creationId="{60273CB0-5162-7029-9E2F-7ABC63E5A7E0}"/>
          </ac:grpSpMkLst>
        </pc:grpChg>
        <pc:grpChg chg="mod">
          <ac:chgData name="Amelia Bedri" userId="8b809cc9-f874-4ab1-95f4-5cf31bc1c522" providerId="ADAL" clId="{1FD3F0B1-970F-4BD0-9A5C-8FBF8E8A1241}" dt="2026-07-31T00:01:30.033" v="3311" actId="1036"/>
          <ac:grpSpMkLst>
            <pc:docMk/>
            <pc:sldMk cId="1280260043" sldId="290"/>
            <ac:grpSpMk id="17" creationId="{C387518D-1B99-31D2-0C97-868A15AE7939}"/>
          </ac:grpSpMkLst>
        </pc:grpChg>
        <pc:grpChg chg="mod">
          <ac:chgData name="Amelia Bedri" userId="8b809cc9-f874-4ab1-95f4-5cf31bc1c522" providerId="ADAL" clId="{1FD3F0B1-970F-4BD0-9A5C-8FBF8E8A1241}" dt="2026-07-31T00:01:36.895" v="3312" actId="1076"/>
          <ac:grpSpMkLst>
            <pc:docMk/>
            <pc:sldMk cId="1280260043" sldId="290"/>
            <ac:grpSpMk id="20" creationId="{01BD77E5-B496-EF4C-79FD-A75D68D4298C}"/>
          </ac:grpSpMkLst>
        </pc:grpChg>
      </pc:sldChg>
      <pc:sldChg chg="addSp modSp add mod setBg modShow">
        <pc:chgData name="Amelia Bedri" userId="8b809cc9-f874-4ab1-95f4-5cf31bc1c522" providerId="ADAL" clId="{1FD3F0B1-970F-4BD0-9A5C-8FBF8E8A1241}" dt="2026-08-19T13:51:57.458" v="3778" actId="729"/>
        <pc:sldMkLst>
          <pc:docMk/>
          <pc:sldMk cId="3728322004" sldId="291"/>
        </pc:sldMkLst>
        <pc:spChg chg="mod">
          <ac:chgData name="Amelia Bedri" userId="8b809cc9-f874-4ab1-95f4-5cf31bc1c522" providerId="ADAL" clId="{1FD3F0B1-970F-4BD0-9A5C-8FBF8E8A1241}" dt="2026-07-30T16:00:04.253" v="248"/>
          <ac:spMkLst>
            <pc:docMk/>
            <pc:sldMk cId="3728322004" sldId="291"/>
            <ac:spMk id="3" creationId="{E7534CA0-AFAB-DAA3-D7BF-4D004D36B123}"/>
          </ac:spMkLst>
        </pc:spChg>
        <pc:spChg chg="mod">
          <ac:chgData name="Amelia Bedri" userId="8b809cc9-f874-4ab1-95f4-5cf31bc1c522" providerId="ADAL" clId="{1FD3F0B1-970F-4BD0-9A5C-8FBF8E8A1241}" dt="2026-07-30T16:01:12.905" v="263"/>
          <ac:spMkLst>
            <pc:docMk/>
            <pc:sldMk cId="3728322004" sldId="291"/>
            <ac:spMk id="9" creationId="{F67D7D71-6BA3-AB61-D4F3-E57473A77947}"/>
          </ac:spMkLst>
        </pc:spChg>
        <pc:spChg chg="mod">
          <ac:chgData name="Amelia Bedri" userId="8b809cc9-f874-4ab1-95f4-5cf31bc1c522" providerId="ADAL" clId="{1FD3F0B1-970F-4BD0-9A5C-8FBF8E8A1241}" dt="2026-07-30T16:03:37.146" v="384"/>
          <ac:spMkLst>
            <pc:docMk/>
            <pc:sldMk cId="3728322004" sldId="291"/>
            <ac:spMk id="10" creationId="{9A51CB93-8C9A-8F4E-F1C4-375E3460DD7C}"/>
          </ac:spMkLst>
        </pc:spChg>
        <pc:spChg chg="mod">
          <ac:chgData name="Amelia Bedri" userId="8b809cc9-f874-4ab1-95f4-5cf31bc1c522" providerId="ADAL" clId="{1FD3F0B1-970F-4BD0-9A5C-8FBF8E8A1241}" dt="2026-07-30T16:01:12.905" v="263"/>
          <ac:spMkLst>
            <pc:docMk/>
            <pc:sldMk cId="3728322004" sldId="291"/>
            <ac:spMk id="12" creationId="{87BB11B0-2728-AF12-658F-DB7EFCCC202D}"/>
          </ac:spMkLst>
        </pc:spChg>
        <pc:spChg chg="mod">
          <ac:chgData name="Amelia Bedri" userId="8b809cc9-f874-4ab1-95f4-5cf31bc1c522" providerId="ADAL" clId="{1FD3F0B1-970F-4BD0-9A5C-8FBF8E8A1241}" dt="2026-07-30T16:03:45.202" v="386"/>
          <ac:spMkLst>
            <pc:docMk/>
            <pc:sldMk cId="3728322004" sldId="291"/>
            <ac:spMk id="14" creationId="{E4E85FCA-8143-650C-95BF-15421FC7C4C9}"/>
          </ac:spMkLst>
        </pc:spChg>
        <pc:spChg chg="mod">
          <ac:chgData name="Amelia Bedri" userId="8b809cc9-f874-4ab1-95f4-5cf31bc1c522" providerId="ADAL" clId="{1FD3F0B1-970F-4BD0-9A5C-8FBF8E8A1241}" dt="2026-07-30T16:00:13.588" v="250"/>
          <ac:spMkLst>
            <pc:docMk/>
            <pc:sldMk cId="3728322004" sldId="291"/>
            <ac:spMk id="15" creationId="{0502BBFD-2937-8817-900F-BEAFDF29152E}"/>
          </ac:spMkLst>
        </pc:spChg>
        <pc:spChg chg="mod">
          <ac:chgData name="Amelia Bedri" userId="8b809cc9-f874-4ab1-95f4-5cf31bc1c522" providerId="ADAL" clId="{1FD3F0B1-970F-4BD0-9A5C-8FBF8E8A1241}" dt="2026-07-30T16:00:23.092" v="252"/>
          <ac:spMkLst>
            <pc:docMk/>
            <pc:sldMk cId="3728322004" sldId="291"/>
            <ac:spMk id="19" creationId="{4638CC4E-30F3-7CE3-A468-C2988E6C3996}"/>
          </ac:spMkLst>
        </pc:spChg>
        <pc:spChg chg="mod">
          <ac:chgData name="Amelia Bedri" userId="8b809cc9-f874-4ab1-95f4-5cf31bc1c522" providerId="ADAL" clId="{1FD3F0B1-970F-4BD0-9A5C-8FBF8E8A1241}" dt="2026-07-30T16:00:32.118" v="254"/>
          <ac:spMkLst>
            <pc:docMk/>
            <pc:sldMk cId="3728322004" sldId="291"/>
            <ac:spMk id="22" creationId="{CE647F35-EEFD-12E2-1CD5-EDB191DDA5C6}"/>
          </ac:spMkLst>
        </pc:spChg>
        <pc:spChg chg="mod">
          <ac:chgData name="Amelia Bedri" userId="8b809cc9-f874-4ab1-95f4-5cf31bc1c522" providerId="ADAL" clId="{1FD3F0B1-970F-4BD0-9A5C-8FBF8E8A1241}" dt="2026-07-31T00:02:35.653" v="3331"/>
          <ac:spMkLst>
            <pc:docMk/>
            <pc:sldMk cId="3728322004" sldId="291"/>
            <ac:spMk id="24" creationId="{7FBC932C-89BB-5880-413C-DAD5E773BC3E}"/>
          </ac:spMkLst>
        </pc:spChg>
        <pc:spChg chg="mod">
          <ac:chgData name="Amelia Bedri" userId="8b809cc9-f874-4ab1-95f4-5cf31bc1c522" providerId="ADAL" clId="{1FD3F0B1-970F-4BD0-9A5C-8FBF8E8A1241}" dt="2026-07-31T00:15:52.507" v="3459" actId="20577"/>
          <ac:spMkLst>
            <pc:docMk/>
            <pc:sldMk cId="3728322004" sldId="291"/>
            <ac:spMk id="25" creationId="{35C25A1E-82C1-BF41-05E9-9E5E97611B68}"/>
          </ac:spMkLst>
        </pc:spChg>
        <pc:spChg chg="mod">
          <ac:chgData name="Amelia Bedri" userId="8b809cc9-f874-4ab1-95f4-5cf31bc1c522" providerId="ADAL" clId="{1FD3F0B1-970F-4BD0-9A5C-8FBF8E8A1241}" dt="2026-07-30T16:00:42.493" v="256"/>
          <ac:spMkLst>
            <pc:docMk/>
            <pc:sldMk cId="3728322004" sldId="291"/>
            <ac:spMk id="28" creationId="{47EFAD11-AFAB-7AC3-A144-0B33A0D494CE}"/>
          </ac:spMkLst>
        </pc:spChg>
        <pc:spChg chg="mod">
          <ac:chgData name="Amelia Bedri" userId="8b809cc9-f874-4ab1-95f4-5cf31bc1c522" providerId="ADAL" clId="{1FD3F0B1-970F-4BD0-9A5C-8FBF8E8A1241}" dt="2026-07-30T16:00:51.719" v="258"/>
          <ac:spMkLst>
            <pc:docMk/>
            <pc:sldMk cId="3728322004" sldId="291"/>
            <ac:spMk id="31" creationId="{219BD288-D487-5632-E9FF-848400010E1F}"/>
          </ac:spMkLst>
        </pc:spChg>
        <pc:spChg chg="mod">
          <ac:chgData name="Amelia Bedri" userId="8b809cc9-f874-4ab1-95f4-5cf31bc1c522" providerId="ADAL" clId="{1FD3F0B1-970F-4BD0-9A5C-8FBF8E8A1241}" dt="2026-07-30T16:01:00.922" v="260"/>
          <ac:spMkLst>
            <pc:docMk/>
            <pc:sldMk cId="3728322004" sldId="291"/>
            <ac:spMk id="34" creationId="{217E6A3A-855D-A85F-477F-B791128348A0}"/>
          </ac:spMkLst>
        </pc:spChg>
        <pc:spChg chg="mod">
          <ac:chgData name="Amelia Bedri" userId="8b809cc9-f874-4ab1-95f4-5cf31bc1c522" providerId="ADAL" clId="{1FD3F0B1-970F-4BD0-9A5C-8FBF8E8A1241}" dt="2026-07-30T16:01:07.275" v="262"/>
          <ac:spMkLst>
            <pc:docMk/>
            <pc:sldMk cId="3728322004" sldId="291"/>
            <ac:spMk id="37" creationId="{11A1965F-3D19-6A17-8973-2F8092A5BC5B}"/>
          </ac:spMkLst>
        </pc:spChg>
        <pc:grpChg chg="add mod">
          <ac:chgData name="Amelia Bedri" userId="8b809cc9-f874-4ab1-95f4-5cf31bc1c522" providerId="ADAL" clId="{1FD3F0B1-970F-4BD0-9A5C-8FBF8E8A1241}" dt="2026-07-30T16:03:08.115" v="381" actId="1076"/>
          <ac:grpSpMkLst>
            <pc:docMk/>
            <pc:sldMk cId="3728322004" sldId="291"/>
            <ac:grpSpMk id="8" creationId="{276C7522-528A-409E-C93C-2D155CD26375}"/>
          </ac:grpSpMkLst>
        </pc:grpChg>
        <pc:grpChg chg="add mod">
          <ac:chgData name="Amelia Bedri" userId="8b809cc9-f874-4ab1-95f4-5cf31bc1c522" providerId="ADAL" clId="{1FD3F0B1-970F-4BD0-9A5C-8FBF8E8A1241}" dt="2026-07-30T16:03:11.177" v="382" actId="1076"/>
          <ac:grpSpMkLst>
            <pc:docMk/>
            <pc:sldMk cId="3728322004" sldId="291"/>
            <ac:grpSpMk id="11" creationId="{069E6D6A-A7A2-777A-664A-EB3D3B9D7994}"/>
          </ac:grpSpMkLst>
        </pc:grpChg>
        <pc:grpChg chg="mod">
          <ac:chgData name="Amelia Bedri" userId="8b809cc9-f874-4ab1-95f4-5cf31bc1c522" providerId="ADAL" clId="{1FD3F0B1-970F-4BD0-9A5C-8FBF8E8A1241}" dt="2026-07-30T16:02:27.553" v="287" actId="1035"/>
          <ac:grpSpMkLst>
            <pc:docMk/>
            <pc:sldMk cId="3728322004" sldId="291"/>
            <ac:grpSpMk id="16" creationId="{6312CE63-7249-0D63-C5E6-BA20B471499A}"/>
          </ac:grpSpMkLst>
        </pc:grpChg>
        <pc:grpChg chg="mod">
          <ac:chgData name="Amelia Bedri" userId="8b809cc9-f874-4ab1-95f4-5cf31bc1c522" providerId="ADAL" clId="{1FD3F0B1-970F-4BD0-9A5C-8FBF8E8A1241}" dt="2026-07-30T16:02:31.375" v="306" actId="1035"/>
          <ac:grpSpMkLst>
            <pc:docMk/>
            <pc:sldMk cId="3728322004" sldId="291"/>
            <ac:grpSpMk id="17" creationId="{F38EBA47-2885-B273-6116-D2BD68144C8E}"/>
          </ac:grpSpMkLst>
        </pc:grpChg>
        <pc:grpChg chg="mod">
          <ac:chgData name="Amelia Bedri" userId="8b809cc9-f874-4ab1-95f4-5cf31bc1c522" providerId="ADAL" clId="{1FD3F0B1-970F-4BD0-9A5C-8FBF8E8A1241}" dt="2026-07-30T16:02:37.312" v="330" actId="1035"/>
          <ac:grpSpMkLst>
            <pc:docMk/>
            <pc:sldMk cId="3728322004" sldId="291"/>
            <ac:grpSpMk id="20" creationId="{B43E5BD6-92D5-79B4-D0AA-C3E042C45274}"/>
          </ac:grpSpMkLst>
        </pc:grpChg>
        <pc:grpChg chg="add mod">
          <ac:chgData name="Amelia Bedri" userId="8b809cc9-f874-4ab1-95f4-5cf31bc1c522" providerId="ADAL" clId="{1FD3F0B1-970F-4BD0-9A5C-8FBF8E8A1241}" dt="2026-07-31T00:02:35.653" v="3331"/>
          <ac:grpSpMkLst>
            <pc:docMk/>
            <pc:sldMk cId="3728322004" sldId="291"/>
            <ac:grpSpMk id="23" creationId="{C0B7BC46-FD5E-94AB-7660-9E73A4E52BCF}"/>
          </ac:grpSpMkLst>
        </pc:grpChg>
        <pc:grpChg chg="mod">
          <ac:chgData name="Amelia Bedri" userId="8b809cc9-f874-4ab1-95f4-5cf31bc1c522" providerId="ADAL" clId="{1FD3F0B1-970F-4BD0-9A5C-8FBF8E8A1241}" dt="2026-07-30T16:02:44.469" v="357" actId="1035"/>
          <ac:grpSpMkLst>
            <pc:docMk/>
            <pc:sldMk cId="3728322004" sldId="291"/>
            <ac:grpSpMk id="26" creationId="{3B37A0C6-0018-EAA9-B0DD-A51AB0BEC8C7}"/>
          </ac:grpSpMkLst>
        </pc:grpChg>
        <pc:grpChg chg="mod">
          <ac:chgData name="Amelia Bedri" userId="8b809cc9-f874-4ab1-95f4-5cf31bc1c522" providerId="ADAL" clId="{1FD3F0B1-970F-4BD0-9A5C-8FBF8E8A1241}" dt="2026-07-30T16:02:54.801" v="378" actId="1036"/>
          <ac:grpSpMkLst>
            <pc:docMk/>
            <pc:sldMk cId="3728322004" sldId="291"/>
            <ac:grpSpMk id="29" creationId="{A3253214-B211-FFD8-698C-93415D1A175D}"/>
          </ac:grpSpMkLst>
        </pc:grpChg>
        <pc:grpChg chg="mod">
          <ac:chgData name="Amelia Bedri" userId="8b809cc9-f874-4ab1-95f4-5cf31bc1c522" providerId="ADAL" clId="{1FD3F0B1-970F-4BD0-9A5C-8FBF8E8A1241}" dt="2026-07-30T16:03:01.675" v="379" actId="1076"/>
          <ac:grpSpMkLst>
            <pc:docMk/>
            <pc:sldMk cId="3728322004" sldId="291"/>
            <ac:grpSpMk id="32" creationId="{C7CDDEAE-8475-F538-856F-6DE5B5433066}"/>
          </ac:grpSpMkLst>
        </pc:grpChg>
        <pc:grpChg chg="mod">
          <ac:chgData name="Amelia Bedri" userId="8b809cc9-f874-4ab1-95f4-5cf31bc1c522" providerId="ADAL" clId="{1FD3F0B1-970F-4BD0-9A5C-8FBF8E8A1241}" dt="2026-07-30T16:03:04.474" v="380" actId="1076"/>
          <ac:grpSpMkLst>
            <pc:docMk/>
            <pc:sldMk cId="3728322004" sldId="291"/>
            <ac:grpSpMk id="35" creationId="{7C10F0F0-2595-7F7B-D535-0F453B9685C9}"/>
          </ac:grpSpMkLst>
        </pc:grpChg>
      </pc:sldChg>
      <pc:sldChg chg="addSp delSp modSp add mod setBg modShow modNotesTx">
        <pc:chgData name="Amelia Bedri" userId="8b809cc9-f874-4ab1-95f4-5cf31bc1c522" providerId="ADAL" clId="{1FD3F0B1-970F-4BD0-9A5C-8FBF8E8A1241}" dt="2026-08-19T13:52:00.607" v="3779" actId="729"/>
        <pc:sldMkLst>
          <pc:docMk/>
          <pc:sldMk cId="3435132728" sldId="292"/>
        </pc:sldMkLst>
        <pc:spChg chg="mod">
          <ac:chgData name="Amelia Bedri" userId="8b809cc9-f874-4ab1-95f4-5cf31bc1c522" providerId="ADAL" clId="{1FD3F0B1-970F-4BD0-9A5C-8FBF8E8A1241}" dt="2026-07-30T16:05:03.644" v="388"/>
          <ac:spMkLst>
            <pc:docMk/>
            <pc:sldMk cId="3435132728" sldId="292"/>
            <ac:spMk id="3" creationId="{DAE9286B-390A-CD2B-6B7A-CB99867FBF38}"/>
          </ac:spMkLst>
        </pc:spChg>
        <pc:spChg chg="mod">
          <ac:chgData name="Amelia Bedri" userId="8b809cc9-f874-4ab1-95f4-5cf31bc1c522" providerId="ADAL" clId="{1FD3F0B1-970F-4BD0-9A5C-8FBF8E8A1241}" dt="2026-07-31T00:02:37.846" v="3332"/>
          <ac:spMkLst>
            <pc:docMk/>
            <pc:sldMk cId="3435132728" sldId="292"/>
            <ac:spMk id="9" creationId="{4AA431E4-81CB-B280-2B72-AE2172E7D168}"/>
          </ac:spMkLst>
        </pc:spChg>
        <pc:spChg chg="mod">
          <ac:chgData name="Amelia Bedri" userId="8b809cc9-f874-4ab1-95f4-5cf31bc1c522" providerId="ADAL" clId="{1FD3F0B1-970F-4BD0-9A5C-8FBF8E8A1241}" dt="2026-07-31T00:17:07.432" v="3490" actId="20577"/>
          <ac:spMkLst>
            <pc:docMk/>
            <pc:sldMk cId="3435132728" sldId="292"/>
            <ac:spMk id="10" creationId="{40EE2321-0798-5F6D-4AEC-A1C3981DE4FB}"/>
          </ac:spMkLst>
        </pc:spChg>
        <pc:spChg chg="mod">
          <ac:chgData name="Amelia Bedri" userId="8b809cc9-f874-4ab1-95f4-5cf31bc1c522" providerId="ADAL" clId="{1FD3F0B1-970F-4BD0-9A5C-8FBF8E8A1241}" dt="2026-07-30T16:05:12.341" v="390"/>
          <ac:spMkLst>
            <pc:docMk/>
            <pc:sldMk cId="3435132728" sldId="292"/>
            <ac:spMk id="15" creationId="{3BE72391-D1B6-4686-94A7-66E3B80BD855}"/>
          </ac:spMkLst>
        </pc:spChg>
        <pc:spChg chg="mod">
          <ac:chgData name="Amelia Bedri" userId="8b809cc9-f874-4ab1-95f4-5cf31bc1c522" providerId="ADAL" clId="{1FD3F0B1-970F-4BD0-9A5C-8FBF8E8A1241}" dt="2026-07-30T16:05:19.523" v="392"/>
          <ac:spMkLst>
            <pc:docMk/>
            <pc:sldMk cId="3435132728" sldId="292"/>
            <ac:spMk id="19" creationId="{F06E1497-96F3-E54D-5152-9A01208B28D6}"/>
          </ac:spMkLst>
        </pc:spChg>
        <pc:spChg chg="mod">
          <ac:chgData name="Amelia Bedri" userId="8b809cc9-f874-4ab1-95f4-5cf31bc1c522" providerId="ADAL" clId="{1FD3F0B1-970F-4BD0-9A5C-8FBF8E8A1241}" dt="2026-07-30T16:05:29.363" v="394"/>
          <ac:spMkLst>
            <pc:docMk/>
            <pc:sldMk cId="3435132728" sldId="292"/>
            <ac:spMk id="22" creationId="{8EE479E6-C5F5-E635-CC13-D079AA364913}"/>
          </ac:spMkLst>
        </pc:spChg>
        <pc:spChg chg="mod">
          <ac:chgData name="Amelia Bedri" userId="8b809cc9-f874-4ab1-95f4-5cf31bc1c522" providerId="ADAL" clId="{1FD3F0B1-970F-4BD0-9A5C-8FBF8E8A1241}" dt="2026-07-30T16:05:38.247" v="396"/>
          <ac:spMkLst>
            <pc:docMk/>
            <pc:sldMk cId="3435132728" sldId="292"/>
            <ac:spMk id="28" creationId="{CFBC81B0-1C8F-3624-EFA4-0139A77BE6DB}"/>
          </ac:spMkLst>
        </pc:spChg>
        <pc:spChg chg="mod">
          <ac:chgData name="Amelia Bedri" userId="8b809cc9-f874-4ab1-95f4-5cf31bc1c522" providerId="ADAL" clId="{1FD3F0B1-970F-4BD0-9A5C-8FBF8E8A1241}" dt="2026-07-30T16:05:51.877" v="398"/>
          <ac:spMkLst>
            <pc:docMk/>
            <pc:sldMk cId="3435132728" sldId="292"/>
            <ac:spMk id="31" creationId="{9158B0B7-EA6A-CF36-F5B9-5B56EC812493}"/>
          </ac:spMkLst>
        </pc:spChg>
        <pc:grpChg chg="add mod">
          <ac:chgData name="Amelia Bedri" userId="8b809cc9-f874-4ab1-95f4-5cf31bc1c522" providerId="ADAL" clId="{1FD3F0B1-970F-4BD0-9A5C-8FBF8E8A1241}" dt="2026-07-31T00:17:09.798" v="3491" actId="14100"/>
          <ac:grpSpMkLst>
            <pc:docMk/>
            <pc:sldMk cId="3435132728" sldId="292"/>
            <ac:grpSpMk id="8" creationId="{3C1B6FF4-E09B-FA52-A8DB-C4FC27824907}"/>
          </ac:grpSpMkLst>
        </pc:grpChg>
        <pc:grpChg chg="mod">
          <ac:chgData name="Amelia Bedri" userId="8b809cc9-f874-4ab1-95f4-5cf31bc1c522" providerId="ADAL" clId="{1FD3F0B1-970F-4BD0-9A5C-8FBF8E8A1241}" dt="2026-07-30T16:11:55.940" v="439" actId="1076"/>
          <ac:grpSpMkLst>
            <pc:docMk/>
            <pc:sldMk cId="3435132728" sldId="292"/>
            <ac:grpSpMk id="16" creationId="{77CE5177-3271-C5B5-7875-FFCE1BD18ACC}"/>
          </ac:grpSpMkLst>
        </pc:grpChg>
        <pc:grpChg chg="mod">
          <ac:chgData name="Amelia Bedri" userId="8b809cc9-f874-4ab1-95f4-5cf31bc1c522" providerId="ADAL" clId="{1FD3F0B1-970F-4BD0-9A5C-8FBF8E8A1241}" dt="2026-07-30T16:11:58.844" v="444" actId="1036"/>
          <ac:grpSpMkLst>
            <pc:docMk/>
            <pc:sldMk cId="3435132728" sldId="292"/>
            <ac:grpSpMk id="17" creationId="{472B8A88-03EC-DF7B-28EF-EF6E0ADAA9AE}"/>
          </ac:grpSpMkLst>
        </pc:grpChg>
        <pc:grpChg chg="mod">
          <ac:chgData name="Amelia Bedri" userId="8b809cc9-f874-4ab1-95f4-5cf31bc1c522" providerId="ADAL" clId="{1FD3F0B1-970F-4BD0-9A5C-8FBF8E8A1241}" dt="2026-07-30T16:11:52.915" v="437" actId="1076"/>
          <ac:grpSpMkLst>
            <pc:docMk/>
            <pc:sldMk cId="3435132728" sldId="292"/>
            <ac:grpSpMk id="20" creationId="{FBDD4DBE-5173-FC51-3A76-D04F4FD1083F}"/>
          </ac:grpSpMkLst>
        </pc:grpChg>
        <pc:grpChg chg="mod">
          <ac:chgData name="Amelia Bedri" userId="8b809cc9-f874-4ab1-95f4-5cf31bc1c522" providerId="ADAL" clId="{1FD3F0B1-970F-4BD0-9A5C-8FBF8E8A1241}" dt="2026-07-30T16:10:25.146" v="410" actId="14100"/>
          <ac:grpSpMkLst>
            <pc:docMk/>
            <pc:sldMk cId="3435132728" sldId="292"/>
            <ac:grpSpMk id="26" creationId="{6564DFB4-68BA-081A-1FF1-BAF56EB29C94}"/>
          </ac:grpSpMkLst>
        </pc:grpChg>
        <pc:grpChg chg="mod">
          <ac:chgData name="Amelia Bedri" userId="8b809cc9-f874-4ab1-95f4-5cf31bc1c522" providerId="ADAL" clId="{1FD3F0B1-970F-4BD0-9A5C-8FBF8E8A1241}" dt="2026-07-30T16:12:03.645" v="460" actId="1036"/>
          <ac:grpSpMkLst>
            <pc:docMk/>
            <pc:sldMk cId="3435132728" sldId="292"/>
            <ac:grpSpMk id="29" creationId="{BF45C0B4-AD52-C057-1998-A4F0BD617860}"/>
          </ac:grpSpMkLst>
        </pc:grpChg>
      </pc:sldChg>
      <pc:sldChg chg="addSp modSp add mod ord modShow modNotesTx">
        <pc:chgData name="Amelia Bedri" userId="8b809cc9-f874-4ab1-95f4-5cf31bc1c522" providerId="ADAL" clId="{1FD3F0B1-970F-4BD0-9A5C-8FBF8E8A1241}" dt="2026-08-19T13:52:03.866" v="3780" actId="729"/>
        <pc:sldMkLst>
          <pc:docMk/>
          <pc:sldMk cId="1565800268" sldId="293"/>
        </pc:sldMkLst>
        <pc:spChg chg="mod">
          <ac:chgData name="Amelia Bedri" userId="8b809cc9-f874-4ab1-95f4-5cf31bc1c522" providerId="ADAL" clId="{1FD3F0B1-970F-4BD0-9A5C-8FBF8E8A1241}" dt="2026-07-30T16:12:45.873" v="466" actId="20577"/>
          <ac:spMkLst>
            <pc:docMk/>
            <pc:sldMk cId="1565800268" sldId="293"/>
            <ac:spMk id="3" creationId="{614D2DEB-D373-AA2B-8C10-243A514DD182}"/>
          </ac:spMkLst>
        </pc:spChg>
        <pc:spChg chg="mod">
          <ac:chgData name="Amelia Bedri" userId="8b809cc9-f874-4ab1-95f4-5cf31bc1c522" providerId="ADAL" clId="{1FD3F0B1-970F-4BD0-9A5C-8FBF8E8A1241}" dt="2026-07-31T00:02:39.815" v="3333"/>
          <ac:spMkLst>
            <pc:docMk/>
            <pc:sldMk cId="1565800268" sldId="293"/>
            <ac:spMk id="9" creationId="{21947784-A7C8-38B8-77F0-6FCACFA7218F}"/>
          </ac:spMkLst>
        </pc:spChg>
        <pc:spChg chg="mod">
          <ac:chgData name="Amelia Bedri" userId="8b809cc9-f874-4ab1-95f4-5cf31bc1c522" providerId="ADAL" clId="{1FD3F0B1-970F-4BD0-9A5C-8FBF8E8A1241}" dt="2026-07-31T00:38:53.687" v="3660" actId="20577"/>
          <ac:spMkLst>
            <pc:docMk/>
            <pc:sldMk cId="1565800268" sldId="293"/>
            <ac:spMk id="10" creationId="{1FA68135-5B90-BFD9-7FEA-92E5057EFB30}"/>
          </ac:spMkLst>
        </pc:spChg>
        <pc:spChg chg="mod">
          <ac:chgData name="Amelia Bedri" userId="8b809cc9-f874-4ab1-95f4-5cf31bc1c522" providerId="ADAL" clId="{1FD3F0B1-970F-4BD0-9A5C-8FBF8E8A1241}" dt="2026-07-30T16:12:57.091" v="468"/>
          <ac:spMkLst>
            <pc:docMk/>
            <pc:sldMk cId="1565800268" sldId="293"/>
            <ac:spMk id="15" creationId="{A139C7C8-C88C-FC7E-1444-F854FCEF9595}"/>
          </ac:spMkLst>
        </pc:spChg>
        <pc:spChg chg="mod">
          <ac:chgData name="Amelia Bedri" userId="8b809cc9-f874-4ab1-95f4-5cf31bc1c522" providerId="ADAL" clId="{1FD3F0B1-970F-4BD0-9A5C-8FBF8E8A1241}" dt="2026-07-30T16:13:09.337" v="470"/>
          <ac:spMkLst>
            <pc:docMk/>
            <pc:sldMk cId="1565800268" sldId="293"/>
            <ac:spMk id="19" creationId="{69EE9930-E5C7-AE06-390A-63667FF1B065}"/>
          </ac:spMkLst>
        </pc:spChg>
        <pc:spChg chg="mod">
          <ac:chgData name="Amelia Bedri" userId="8b809cc9-f874-4ab1-95f4-5cf31bc1c522" providerId="ADAL" clId="{1FD3F0B1-970F-4BD0-9A5C-8FBF8E8A1241}" dt="2026-07-30T16:14:39.426" v="472"/>
          <ac:spMkLst>
            <pc:docMk/>
            <pc:sldMk cId="1565800268" sldId="293"/>
            <ac:spMk id="22" creationId="{5306598B-7555-5682-AAD6-01CA8798023A}"/>
          </ac:spMkLst>
        </pc:spChg>
        <pc:spChg chg="mod">
          <ac:chgData name="Amelia Bedri" userId="8b809cc9-f874-4ab1-95f4-5cf31bc1c522" providerId="ADAL" clId="{1FD3F0B1-970F-4BD0-9A5C-8FBF8E8A1241}" dt="2026-07-30T16:14:50.634" v="474"/>
          <ac:spMkLst>
            <pc:docMk/>
            <pc:sldMk cId="1565800268" sldId="293"/>
            <ac:spMk id="28" creationId="{6F52563D-C0E5-E10E-7E77-B3F8E09B3978}"/>
          </ac:spMkLst>
        </pc:spChg>
        <pc:spChg chg="mod">
          <ac:chgData name="Amelia Bedri" userId="8b809cc9-f874-4ab1-95f4-5cf31bc1c522" providerId="ADAL" clId="{1FD3F0B1-970F-4BD0-9A5C-8FBF8E8A1241}" dt="2026-07-30T16:15:04.669" v="476"/>
          <ac:spMkLst>
            <pc:docMk/>
            <pc:sldMk cId="1565800268" sldId="293"/>
            <ac:spMk id="31" creationId="{8F52E9CB-5C74-4542-475C-D91C78A723D9}"/>
          </ac:spMkLst>
        </pc:spChg>
        <pc:grpChg chg="add mod">
          <ac:chgData name="Amelia Bedri" userId="8b809cc9-f874-4ab1-95f4-5cf31bc1c522" providerId="ADAL" clId="{1FD3F0B1-970F-4BD0-9A5C-8FBF8E8A1241}" dt="2026-07-31T00:02:39.815" v="3333"/>
          <ac:grpSpMkLst>
            <pc:docMk/>
            <pc:sldMk cId="1565800268" sldId="293"/>
            <ac:grpSpMk id="8" creationId="{BB660ECC-A4EE-BC97-1131-CE1BA66C3B95}"/>
          </ac:grpSpMkLst>
        </pc:grpChg>
      </pc:sldChg>
      <pc:sldChg chg="addSp modSp add mod modShow">
        <pc:chgData name="Amelia Bedri" userId="8b809cc9-f874-4ab1-95f4-5cf31bc1c522" providerId="ADAL" clId="{1FD3F0B1-970F-4BD0-9A5C-8FBF8E8A1241}" dt="2026-08-19T13:52:07.832" v="3781" actId="729"/>
        <pc:sldMkLst>
          <pc:docMk/>
          <pc:sldMk cId="2886252997" sldId="294"/>
        </pc:sldMkLst>
        <pc:spChg chg="mod">
          <ac:chgData name="Amelia Bedri" userId="8b809cc9-f874-4ab1-95f4-5cf31bc1c522" providerId="ADAL" clId="{1FD3F0B1-970F-4BD0-9A5C-8FBF8E8A1241}" dt="2026-07-30T16:17:00.459" v="480"/>
          <ac:spMkLst>
            <pc:docMk/>
            <pc:sldMk cId="2886252997" sldId="294"/>
            <ac:spMk id="3" creationId="{9EC9C456-7C03-D9F9-6AEA-BBDAF02DF6BE}"/>
          </ac:spMkLst>
        </pc:spChg>
        <pc:spChg chg="mod">
          <ac:chgData name="Amelia Bedri" userId="8b809cc9-f874-4ab1-95f4-5cf31bc1c522" providerId="ADAL" clId="{1FD3F0B1-970F-4BD0-9A5C-8FBF8E8A1241}" dt="2026-07-31T00:39:35.928" v="3696" actId="1076"/>
          <ac:spMkLst>
            <pc:docMk/>
            <pc:sldMk cId="2886252997" sldId="294"/>
            <ac:spMk id="7" creationId="{DE2EC513-021F-FAF4-867D-77EA6CDBEE89}"/>
          </ac:spMkLst>
        </pc:spChg>
        <pc:spChg chg="mod">
          <ac:chgData name="Amelia Bedri" userId="8b809cc9-f874-4ab1-95f4-5cf31bc1c522" providerId="ADAL" clId="{1FD3F0B1-970F-4BD0-9A5C-8FBF8E8A1241}" dt="2026-07-30T16:17:44.177" v="488"/>
          <ac:spMkLst>
            <pc:docMk/>
            <pc:sldMk cId="2886252997" sldId="294"/>
            <ac:spMk id="10" creationId="{3C29D665-B145-6826-E22E-681D9747F70A}"/>
          </ac:spMkLst>
        </pc:spChg>
        <pc:spChg chg="mod">
          <ac:chgData name="Amelia Bedri" userId="8b809cc9-f874-4ab1-95f4-5cf31bc1c522" providerId="ADAL" clId="{1FD3F0B1-970F-4BD0-9A5C-8FBF8E8A1241}" dt="2026-07-31T00:40:18.783" v="3710" actId="14100"/>
          <ac:spMkLst>
            <pc:docMk/>
            <pc:sldMk cId="2886252997" sldId="294"/>
            <ac:spMk id="12" creationId="{65A3E722-5997-5D70-8C12-3C700BBF1EBD}"/>
          </ac:spMkLst>
        </pc:spChg>
        <pc:spChg chg="mod">
          <ac:chgData name="Amelia Bedri" userId="8b809cc9-f874-4ab1-95f4-5cf31bc1c522" providerId="ADAL" clId="{1FD3F0B1-970F-4BD0-9A5C-8FBF8E8A1241}" dt="2026-07-31T00:40:13.816" v="3709" actId="20577"/>
          <ac:spMkLst>
            <pc:docMk/>
            <pc:sldMk cId="2886252997" sldId="294"/>
            <ac:spMk id="14" creationId="{C0485FD9-15AF-FB9C-164E-991EF0A61FB6}"/>
          </ac:spMkLst>
        </pc:spChg>
        <pc:spChg chg="mod">
          <ac:chgData name="Amelia Bedri" userId="8b809cc9-f874-4ab1-95f4-5cf31bc1c522" providerId="ADAL" clId="{1FD3F0B1-970F-4BD0-9A5C-8FBF8E8A1241}" dt="2026-07-30T16:17:22.593" v="482"/>
          <ac:spMkLst>
            <pc:docMk/>
            <pc:sldMk cId="2886252997" sldId="294"/>
            <ac:spMk id="15" creationId="{DECE27D1-2FDC-D8D2-ACFC-72E6778891F5}"/>
          </ac:spMkLst>
        </pc:spChg>
        <pc:spChg chg="mod">
          <ac:chgData name="Amelia Bedri" userId="8b809cc9-f874-4ab1-95f4-5cf31bc1c522" providerId="ADAL" clId="{1FD3F0B1-970F-4BD0-9A5C-8FBF8E8A1241}" dt="2026-07-30T16:17:30.598" v="484"/>
          <ac:spMkLst>
            <pc:docMk/>
            <pc:sldMk cId="2886252997" sldId="294"/>
            <ac:spMk id="19" creationId="{5FEF71C9-0D79-9E60-142C-BD630A3785A2}"/>
          </ac:spMkLst>
        </pc:spChg>
        <pc:spChg chg="mod">
          <ac:chgData name="Amelia Bedri" userId="8b809cc9-f874-4ab1-95f4-5cf31bc1c522" providerId="ADAL" clId="{1FD3F0B1-970F-4BD0-9A5C-8FBF8E8A1241}" dt="2026-07-30T16:17:37.690" v="486"/>
          <ac:spMkLst>
            <pc:docMk/>
            <pc:sldMk cId="2886252997" sldId="294"/>
            <ac:spMk id="22" creationId="{C51FFC50-B8AD-C2B2-3A99-41B006C7774A}"/>
          </ac:spMkLst>
        </pc:spChg>
        <pc:grpChg chg="mod">
          <ac:chgData name="Amelia Bedri" userId="8b809cc9-f874-4ab1-95f4-5cf31bc1c522" providerId="ADAL" clId="{1FD3F0B1-970F-4BD0-9A5C-8FBF8E8A1241}" dt="2026-07-31T00:39:52.439" v="3706" actId="1035"/>
          <ac:grpSpMkLst>
            <pc:docMk/>
            <pc:sldMk cId="2886252997" sldId="294"/>
            <ac:grpSpMk id="8" creationId="{703188CA-9A21-2BB7-567B-C2F941DC8D07}"/>
          </ac:grpSpMkLst>
        </pc:grpChg>
        <pc:grpChg chg="add mod">
          <ac:chgData name="Amelia Bedri" userId="8b809cc9-f874-4ab1-95f4-5cf31bc1c522" providerId="ADAL" clId="{1FD3F0B1-970F-4BD0-9A5C-8FBF8E8A1241}" dt="2026-07-31T00:39:58.445" v="3707" actId="1076"/>
          <ac:grpSpMkLst>
            <pc:docMk/>
            <pc:sldMk cId="2886252997" sldId="294"/>
            <ac:grpSpMk id="11" creationId="{C3331029-CF15-CD3B-8584-1A7B72C4FF11}"/>
          </ac:grpSpMkLst>
        </pc:grpChg>
        <pc:grpChg chg="mod">
          <ac:chgData name="Amelia Bedri" userId="8b809cc9-f874-4ab1-95f4-5cf31bc1c522" providerId="ADAL" clId="{1FD3F0B1-970F-4BD0-9A5C-8FBF8E8A1241}" dt="2026-07-31T00:39:34.271" v="3695" actId="1076"/>
          <ac:grpSpMkLst>
            <pc:docMk/>
            <pc:sldMk cId="2886252997" sldId="294"/>
            <ac:grpSpMk id="16" creationId="{42C9339D-025D-C201-13B1-A72CFB8C3F8E}"/>
          </ac:grpSpMkLst>
        </pc:grpChg>
        <pc:grpChg chg="mod">
          <ac:chgData name="Amelia Bedri" userId="8b809cc9-f874-4ab1-95f4-5cf31bc1c522" providerId="ADAL" clId="{1FD3F0B1-970F-4BD0-9A5C-8FBF8E8A1241}" dt="2026-07-31T00:39:45.625" v="3700" actId="1076"/>
          <ac:grpSpMkLst>
            <pc:docMk/>
            <pc:sldMk cId="2886252997" sldId="294"/>
            <ac:grpSpMk id="17" creationId="{6AE9A596-64E7-326F-C72F-619EC73BB57D}"/>
          </ac:grpSpMkLst>
        </pc:grpChg>
        <pc:grpChg chg="mod">
          <ac:chgData name="Amelia Bedri" userId="8b809cc9-f874-4ab1-95f4-5cf31bc1c522" providerId="ADAL" clId="{1FD3F0B1-970F-4BD0-9A5C-8FBF8E8A1241}" dt="2026-07-31T00:39:51.527" v="3704" actId="1035"/>
          <ac:grpSpMkLst>
            <pc:docMk/>
            <pc:sldMk cId="2886252997" sldId="294"/>
            <ac:grpSpMk id="20" creationId="{98F29751-D911-5253-B6C6-7D9902B4D36E}"/>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3660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ncqa-my.sharepoint.com/personal/abedri_ncqa_org/_layouts/15/Doc.aspx?sourcedoc=%7B7EDDB50F-D6C2-4B72-9000-320130280737%7D&amp;file=2026%20CMLTSS%20Program%20and%20Standards%20Overview.pptx&amp;action=edit&amp;mobileredirect=true"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ncqa-my.sharepoint.com/personal/abedri_ncqa_org/_layouts/15/Doc.aspx?sourcedoc=%7BDE88D670-5C94-47BF-B9C7-9931335909A3%7D&amp;file=2026%20CM-LTSS%20Accreditation%20Publication.docx&amp;action=default&amp;mobileredirect=true"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my name is Amelia Bedri and I am a senior content engineer with the NCQA. Today I will be walking you through the CMLTSS Accreditation program.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My goal is to give you an overview of the standards so you have a framework and general understanding of the content to then probe you to dive deeper. I will also help you understand what NCQA evaluates, where organizations typically need to focus their efforts, and how to begin preparing now.</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its core, CM-LTSS Accreditation evaluates whether an organization has the infrastructure, processes and oversight needed to deliver person-centered long-term services and supports. The standards assess how organizations identify needs, coordinate services, engage individuals in care planning, manage transitions and monitor quality outcomes.</a:t>
            </a:r>
          </a:p>
          <a:p>
            <a:endParaRPr lang="en-US" dirty="0"/>
          </a:p>
          <a:p>
            <a:r>
              <a:rPr lang="en-US" dirty="0"/>
              <a:t>Initial survey is the survey type for organizations who are to the Accreditation program, and depending on your survey performance, you will earn a 2 or 3 year status, or a denied status. There is opportunity to be resurveyed.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Why Accreditation Matters? Importantly for Georgia organizations, many of you are already performing much of this work today. Accreditation is often less about creating entirely new programs and more about demonstrating that your processes are structured, documented, monitored and consistently implemented.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Accreditation is not simply a compliance exercise. It provides a framework for delivering consistent, person-centered services while demonstrating accountability to state agencies, members and community partners. It helps organizations strengthen operational processes, identify gaps and opportunities to improve, clarify expectations and establish quality oversight mechanisms.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*These are the standards at a glance. Read the eight standards, I will provide an overview and the components of each.</a:t>
            </a:r>
          </a:p>
          <a:p>
            <a:pPr fontAlgn="t"/>
            <a:r>
              <a:rPr lang="en-US" sz="1200" b="0" i="0" kern="1200" dirty="0">
                <a:solidFill>
                  <a:schemeClr val="tx1"/>
                </a:solidFill>
                <a:effectLst/>
                <a:latin typeface="+mn-lt"/>
                <a:ea typeface="+mn-ea"/>
                <a:cs typeface="+mn-cs"/>
              </a:rPr>
              <a:t>"I encourage organizations not to think about these as eight separate standards. Instead, think about them as a single operational story:</a:t>
            </a:r>
          </a:p>
          <a:p>
            <a:pPr fontAlgn="t"/>
            <a:r>
              <a:rPr lang="en-US" sz="1200" b="0" i="0" kern="1200" dirty="0">
                <a:solidFill>
                  <a:schemeClr val="tx1"/>
                </a:solidFill>
                <a:effectLst/>
                <a:latin typeface="+mn-lt"/>
                <a:ea typeface="+mn-ea"/>
                <a:cs typeface="+mn-cs"/>
              </a:rPr>
              <a:t>Define your program.</a:t>
            </a:r>
          </a:p>
          <a:p>
            <a:pPr fontAlgn="t"/>
            <a:r>
              <a:rPr lang="en-US" sz="1200" b="0" i="0" kern="1200" dirty="0">
                <a:solidFill>
                  <a:schemeClr val="tx1"/>
                </a:solidFill>
                <a:effectLst/>
                <a:latin typeface="+mn-lt"/>
                <a:ea typeface="+mn-ea"/>
                <a:cs typeface="+mn-cs"/>
              </a:rPr>
              <a:t>Assess member needs.</a:t>
            </a:r>
          </a:p>
          <a:p>
            <a:pPr fontAlgn="t"/>
            <a:r>
              <a:rPr lang="en-US" sz="1200" b="0" i="0" kern="1200" dirty="0">
                <a:solidFill>
                  <a:schemeClr val="tx1"/>
                </a:solidFill>
                <a:effectLst/>
                <a:latin typeface="+mn-lt"/>
                <a:ea typeface="+mn-ea"/>
                <a:cs typeface="+mn-cs"/>
              </a:rPr>
              <a:t>Build person-centered care plans.</a:t>
            </a:r>
          </a:p>
          <a:p>
            <a:pPr fontAlgn="t"/>
            <a:r>
              <a:rPr lang="en-US" sz="1200" b="0" i="0" kern="1200" dirty="0">
                <a:solidFill>
                  <a:schemeClr val="tx1"/>
                </a:solidFill>
                <a:effectLst/>
                <a:latin typeface="+mn-lt"/>
                <a:ea typeface="+mn-ea"/>
                <a:cs typeface="+mn-cs"/>
              </a:rPr>
              <a:t>Coordinate transitions.</a:t>
            </a:r>
          </a:p>
          <a:p>
            <a:pPr fontAlgn="t"/>
            <a:r>
              <a:rPr lang="en-US" sz="1200" b="0" i="0" kern="1200" dirty="0">
                <a:solidFill>
                  <a:schemeClr val="tx1"/>
                </a:solidFill>
                <a:effectLst/>
                <a:latin typeface="+mn-lt"/>
                <a:ea typeface="+mn-ea"/>
                <a:cs typeface="+mn-cs"/>
              </a:rPr>
              <a:t>Measure performance.</a:t>
            </a:r>
          </a:p>
          <a:p>
            <a:pPr fontAlgn="t"/>
            <a:r>
              <a:rPr lang="en-US" sz="1200" b="0" i="0" kern="1200" dirty="0">
                <a:solidFill>
                  <a:schemeClr val="tx1"/>
                </a:solidFill>
                <a:effectLst/>
                <a:latin typeface="+mn-lt"/>
                <a:ea typeface="+mn-ea"/>
                <a:cs typeface="+mn-cs"/>
              </a:rPr>
              <a:t>Train and support staff.</a:t>
            </a:r>
          </a:p>
          <a:p>
            <a:pPr fontAlgn="t"/>
            <a:r>
              <a:rPr lang="en-US" sz="1200" b="0" i="0" kern="1200" dirty="0">
                <a:solidFill>
                  <a:schemeClr val="tx1"/>
                </a:solidFill>
                <a:effectLst/>
                <a:latin typeface="+mn-lt"/>
                <a:ea typeface="+mn-ea"/>
                <a:cs typeface="+mn-cs"/>
              </a:rPr>
              <a:t>Protect member rights.</a:t>
            </a:r>
          </a:p>
          <a:p>
            <a:pPr fontAlgn="t"/>
            <a:r>
              <a:rPr lang="en-US" sz="1200" b="0" i="0" kern="1200" dirty="0">
                <a:solidFill>
                  <a:schemeClr val="tx1"/>
                </a:solidFill>
                <a:effectLst/>
                <a:latin typeface="+mn-lt"/>
                <a:ea typeface="+mn-ea"/>
                <a:cs typeface="+mn-cs"/>
              </a:rPr>
              <a:t>Oversee delegated activities."</a:t>
            </a:r>
          </a:p>
          <a:p>
            <a:pPr fontAlgn="t"/>
            <a:r>
              <a:rPr lang="en-US" sz="1200" b="0" i="0" kern="1200" dirty="0">
                <a:solidFill>
                  <a:schemeClr val="tx1"/>
                </a:solidFill>
                <a:effectLst/>
                <a:latin typeface="+mn-lt"/>
                <a:ea typeface="+mn-ea"/>
                <a:cs typeface="+mn-cs"/>
              </a:rPr>
              <a:t>"Everything NCQA evaluates fits somewhere within that framework.</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70B3D-3566-C700-7BF9-1D10A0331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E6DC9-585D-3F14-08E9-A08167F4E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D6E49C-BC0C-C6BB-8842-C4F9DAEAF9C3}"/>
              </a:ext>
            </a:extLst>
          </p:cNvPr>
          <p:cNvSpPr>
            <a:spLocks noGrp="1"/>
          </p:cNvSpPr>
          <p:nvPr>
            <p:ph type="body" idx="1"/>
          </p:nvPr>
        </p:nvSpPr>
        <p:spPr/>
        <p:txBody>
          <a:bodyPr/>
          <a:lstStyle/>
          <a:p>
            <a:r>
              <a:rPr lang="en-US" sz="1200" dirty="0">
                <a:solidFill>
                  <a:srgbClr val="1E293B"/>
                </a:solidFill>
                <a:latin typeface="Calibri" pitchFamily="34" charset="0"/>
                <a:ea typeface="Calibri" pitchFamily="34" charset="-122"/>
                <a:cs typeface="Calibri" pitchFamily="34" charset="-120"/>
              </a:rPr>
              <a:t>There are up to three possible scoring levels: </a:t>
            </a:r>
            <a:r>
              <a:rPr lang="en-US" sz="1200" i="1" dirty="0">
                <a:solidFill>
                  <a:srgbClr val="1E293B"/>
                </a:solidFill>
                <a:latin typeface="Calibri" pitchFamily="34" charset="0"/>
                <a:ea typeface="Calibri" pitchFamily="34" charset="-122"/>
                <a:cs typeface="Calibri" pitchFamily="34" charset="-120"/>
              </a:rPr>
              <a:t>Met, Partially Met, Not Met.</a:t>
            </a:r>
          </a:p>
          <a:p>
            <a:r>
              <a:rPr lang="en-US" sz="1200" i="1" dirty="0">
                <a:solidFill>
                  <a:srgbClr val="1E293B"/>
                </a:solidFill>
                <a:latin typeface="Calibri" pitchFamily="34" charset="0"/>
                <a:ea typeface="Calibri" pitchFamily="34" charset="-122"/>
                <a:cs typeface="Calibri" pitchFamily="34" charset="-120"/>
              </a:rPr>
              <a:t>Walk you through an example. Within each standard of the 1-8 I showed you on the previous slide, this is what an element looks like, which is a essentially one of the components in the standard. There are several components under each standards. </a:t>
            </a:r>
          </a:p>
          <a:p>
            <a:r>
              <a:rPr lang="en-US" sz="1200" i="1" dirty="0">
                <a:solidFill>
                  <a:srgbClr val="1E293B"/>
                </a:solidFill>
                <a:latin typeface="Calibri" pitchFamily="34" charset="0"/>
                <a:ea typeface="Calibri" pitchFamily="34" charset="-122"/>
                <a:cs typeface="Calibri" pitchFamily="34" charset="-120"/>
              </a:rPr>
              <a:t>For this element, the scoring is as follows…</a:t>
            </a:r>
            <a:r>
              <a:rPr lang="en-US" dirty="0"/>
              <a:t>Read through Met, Partially Met, etc..</a:t>
            </a:r>
          </a:p>
        </p:txBody>
      </p:sp>
      <p:sp>
        <p:nvSpPr>
          <p:cNvPr id="4" name="Slide Number Placeholder 3">
            <a:extLst>
              <a:ext uri="{FF2B5EF4-FFF2-40B4-BE49-F238E27FC236}">
                <a16:creationId xmlns:a16="http://schemas.microsoft.com/office/drawing/2014/main" id="{B96A4535-8627-34E1-A610-55709C933C77}"/>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98081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LTSS 1: Program Description: The organization uses up-to-date evidence and professional standards to develop its case management program, and regularly updates the program with emerging findings and information</a:t>
            </a:r>
          </a:p>
          <a:p>
            <a:r>
              <a:rPr lang="en-US" sz="1200" b="1" i="0" kern="1200" dirty="0">
                <a:solidFill>
                  <a:schemeClr val="tx1"/>
                </a:solidFill>
                <a:effectLst/>
                <a:latin typeface="+mn-lt"/>
                <a:ea typeface="+mn-ea"/>
                <a:cs typeface="+mn-cs"/>
              </a:rPr>
              <a:t>Essentially, you are describing the services provided under the </a:t>
            </a:r>
            <a:r>
              <a:rPr lang="en-US" sz="1200" kern="1200" dirty="0">
                <a:solidFill>
                  <a:schemeClr val="tx1"/>
                </a:solidFill>
                <a:effectLst/>
                <a:latin typeface="+mn-lt"/>
                <a:ea typeface="+mn-ea"/>
                <a:cs typeface="+mn-cs"/>
              </a:rPr>
              <a:t>structured family caregiving program.</a:t>
            </a:r>
          </a:p>
          <a:p>
            <a:r>
              <a:rPr lang="en-US" sz="1200" kern="1200" dirty="0">
                <a:solidFill>
                  <a:schemeClr val="tx1"/>
                </a:solidFill>
                <a:effectLst/>
                <a:latin typeface="+mn-lt"/>
                <a:ea typeface="+mn-ea"/>
                <a:cs typeface="+mn-cs"/>
              </a:rPr>
              <a:t>The specifications of the program are as follows on the bullets. (highlight some of the key bullets)</a:t>
            </a:r>
          </a:p>
          <a:p>
            <a:r>
              <a:rPr lang="en-US" sz="1200" kern="1200" dirty="0">
                <a:solidFill>
                  <a:schemeClr val="tx1"/>
                </a:solidFill>
                <a:effectLst/>
                <a:latin typeface="+mn-lt"/>
                <a:ea typeface="+mn-ea"/>
                <a:cs typeface="+mn-cs"/>
              </a:rPr>
              <a:t>Highlight key tip.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of this information is available in the full standards and guidelines, which is where you should reference everything.</a:t>
            </a:r>
          </a:p>
          <a:p>
            <a:endParaRPr lang="en-US" sz="1200" b="1" i="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Critical factor: Score cannot exceed Partially Met if critical factors are not met).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A16BF-5D0A-310D-B0A9-2AA9CE6A4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2C437-9FD3-987A-44C6-26CEBC5AD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7F8387-9B40-856C-7E38-28AE51800ACB}"/>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Here are the components of LTSS 1. . Element A is the program description itself, then Elements b and c require you to update your program to stay relevant.</a:t>
            </a:r>
          </a:p>
          <a:p>
            <a:pPr fontAlgn="t"/>
            <a:r>
              <a:rPr lang="en-US" sz="1200" b="0" i="0" kern="1200" dirty="0">
                <a:solidFill>
                  <a:schemeClr val="tx1"/>
                </a:solidFill>
                <a:effectLst/>
                <a:latin typeface="+mn-lt"/>
                <a:ea typeface="+mn-ea"/>
                <a:cs typeface="+mn-cs"/>
              </a:rPr>
              <a:t>"Think of this standard as your organization's blueprint. Surveyors should be able to understand who you serve, what services you provide, how you coordinate care and what evidence-based practices support your approach." </a:t>
            </a:r>
            <a:endParaRPr lang="en-US" sz="1200" b="0" i="0" u="none" strike="noStrike"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What matters most:</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Clear program description.</a:t>
            </a:r>
          </a:p>
          <a:p>
            <a:pPr fontAlgn="t"/>
            <a:r>
              <a:rPr lang="en-US" sz="1200" b="0" i="0" kern="1200" dirty="0">
                <a:solidFill>
                  <a:schemeClr val="tx1"/>
                </a:solidFill>
                <a:effectLst/>
                <a:latin typeface="+mn-lt"/>
                <a:ea typeface="+mn-ea"/>
                <a:cs typeface="+mn-cs"/>
              </a:rPr>
              <a:t>Defined services.</a:t>
            </a:r>
          </a:p>
          <a:p>
            <a:pPr fontAlgn="t"/>
            <a:r>
              <a:rPr lang="en-US" sz="1200" b="0" i="0" kern="1200" dirty="0">
                <a:solidFill>
                  <a:schemeClr val="tx1"/>
                </a:solidFill>
                <a:effectLst/>
                <a:latin typeface="+mn-lt"/>
                <a:ea typeface="+mn-ea"/>
                <a:cs typeface="+mn-cs"/>
              </a:rPr>
              <a:t>Population served.</a:t>
            </a:r>
          </a:p>
          <a:p>
            <a:pPr fontAlgn="t"/>
            <a:r>
              <a:rPr lang="en-US" sz="1200" b="0" i="0" kern="1200" dirty="0">
                <a:solidFill>
                  <a:schemeClr val="tx1"/>
                </a:solidFill>
                <a:effectLst/>
                <a:latin typeface="+mn-lt"/>
                <a:ea typeface="+mn-ea"/>
                <a:cs typeface="+mn-cs"/>
              </a:rPr>
              <a:t>Evidence-based framework.</a:t>
            </a:r>
          </a:p>
          <a:p>
            <a:pPr fontAlgn="t"/>
            <a:r>
              <a:rPr lang="en-US" sz="1200" b="0" i="0" kern="1200" dirty="0">
                <a:solidFill>
                  <a:schemeClr val="tx1"/>
                </a:solidFill>
                <a:effectLst/>
                <a:latin typeface="+mn-lt"/>
                <a:ea typeface="+mn-ea"/>
                <a:cs typeface="+mn-cs"/>
              </a:rPr>
              <a:t>Alignment with Georgia requirements.</a:t>
            </a:r>
          </a:p>
          <a:p>
            <a:pPr fontAlgn="t"/>
            <a:r>
              <a:rPr lang="en-US" sz="1200" b="1" i="0" kern="1200" dirty="0">
                <a:solidFill>
                  <a:schemeClr val="tx1"/>
                </a:solidFill>
                <a:effectLst/>
                <a:latin typeface="+mn-lt"/>
                <a:ea typeface="+mn-ea"/>
                <a:cs typeface="+mn-cs"/>
              </a:rPr>
              <a:t>Don't get lost in:</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Perfect formatting.</a:t>
            </a:r>
          </a:p>
          <a:p>
            <a:pPr fontAlgn="t"/>
            <a:r>
              <a:rPr lang="en-US" sz="1200" b="0" i="0" kern="1200" dirty="0">
                <a:solidFill>
                  <a:schemeClr val="tx1"/>
                </a:solidFill>
                <a:effectLst/>
                <a:latin typeface="+mn-lt"/>
                <a:ea typeface="+mn-ea"/>
                <a:cs typeface="+mn-cs"/>
              </a:rPr>
              <a:t>Excessive narrative detail.</a:t>
            </a:r>
          </a:p>
          <a:p>
            <a:pPr fontAlgn="t"/>
            <a:r>
              <a:rPr lang="en-US" sz="1200" b="0" i="0" kern="1200" dirty="0">
                <a:solidFill>
                  <a:schemeClr val="tx1"/>
                </a:solidFill>
                <a:effectLst/>
                <a:latin typeface="+mn-lt"/>
                <a:ea typeface="+mn-ea"/>
                <a:cs typeface="+mn-cs"/>
              </a:rPr>
              <a:t>"Surveyors want clarity and completeness more than lengthy documentation."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Key takeaway:</a:t>
            </a:r>
            <a:r>
              <a:rPr lang="en-US" sz="1200" b="0" i="0" kern="1200" dirty="0">
                <a:solidFill>
                  <a:schemeClr val="tx1"/>
                </a:solidFill>
                <a:effectLst/>
                <a:latin typeface="+mn-lt"/>
                <a:ea typeface="+mn-ea"/>
                <a:cs typeface="+mn-cs"/>
              </a:rPr>
              <a:t> Can you clearly explain what your program does, who it serves and how it is grounded in evidence?</a:t>
            </a:r>
          </a:p>
          <a:p>
            <a:endParaRPr lang="en-US" dirty="0"/>
          </a:p>
        </p:txBody>
      </p:sp>
      <p:sp>
        <p:nvSpPr>
          <p:cNvPr id="4" name="Slide Number Placeholder 3">
            <a:extLst>
              <a:ext uri="{FF2B5EF4-FFF2-40B4-BE49-F238E27FC236}">
                <a16:creationId xmlns:a16="http://schemas.microsoft.com/office/drawing/2014/main" id="{BED87060-5DBF-9F20-C24B-F0E41349A07F}"/>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247487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LTSS 2: Assessment Process. The organization has a systematic process for collecting demographic data and assessing the needs and characteristics of individuals seeks to optimize the overall care and services delivered to the population the organization serves.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requirements focus on understanding the individuals you serve. NCQA is evaluating whether the organization collects meaningful information about members, protects that information appropriately, and uses comprehensive assessments to identify health, functional, social and communication needs that will ultimately drive care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**Read key tip.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6C9FA-4630-9C3F-C73E-917DED0AF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68E28-C127-E1AD-C440-92CCEE6AAF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DF4178-3023-296D-DB85-A59CFC9BED5B}"/>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Ensures organizations systematically assess the needs, risks and characteristics of the populations they serve.</a:t>
            </a:r>
          </a:p>
          <a:p>
            <a:pPr fontAlgn="t"/>
            <a:r>
              <a:rPr lang="en-US" sz="1200" b="1" i="0" kern="1200" dirty="0">
                <a:solidFill>
                  <a:schemeClr val="tx1"/>
                </a:solidFill>
                <a:effectLst/>
                <a:latin typeface="+mn-lt"/>
                <a:ea typeface="+mn-ea"/>
                <a:cs typeface="+mn-cs"/>
              </a:rPr>
              <a:t>Elements</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 Demographic Data Collection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Collects demographic information needed to understand the population.</a:t>
            </a:r>
          </a:p>
          <a:p>
            <a:pPr fontAlgn="t"/>
            <a:r>
              <a:rPr lang="en-US" sz="1200" b="1" i="0" kern="1200" dirty="0">
                <a:solidFill>
                  <a:schemeClr val="tx1"/>
                </a:solidFill>
                <a:effectLst/>
                <a:latin typeface="+mn-lt"/>
                <a:ea typeface="+mn-ea"/>
                <a:cs typeface="+mn-cs"/>
              </a:rPr>
              <a:t>B: Privacy Protections for Data</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Safeguards personal information.</a:t>
            </a:r>
          </a:p>
          <a:p>
            <a:pPr fontAlgn="t"/>
            <a:r>
              <a:rPr lang="en-US" sz="1200" b="1" i="0" kern="1200" dirty="0">
                <a:solidFill>
                  <a:schemeClr val="tx1"/>
                </a:solidFill>
                <a:effectLst/>
                <a:latin typeface="+mn-lt"/>
                <a:ea typeface="+mn-ea"/>
                <a:cs typeface="+mn-cs"/>
              </a:rPr>
              <a:t>C: Population Assessment</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Evaluates overall population needs and characteristics</a:t>
            </a:r>
          </a:p>
          <a:p>
            <a:pPr fontAlgn="t"/>
            <a:r>
              <a:rPr lang="en-US" sz="1200" b="1" i="0" kern="1200" dirty="0">
                <a:solidFill>
                  <a:schemeClr val="tx1"/>
                </a:solidFill>
                <a:effectLst/>
                <a:latin typeface="+mn-lt"/>
                <a:ea typeface="+mn-ea"/>
                <a:cs typeface="+mn-cs"/>
              </a:rPr>
              <a:t>D: Assessment of Health, Functioning and Communication Needs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Comprehensive individual assessment. Critical factor and file review component.</a:t>
            </a:r>
          </a:p>
          <a:p>
            <a:pPr fontAlgn="t"/>
            <a:r>
              <a:rPr lang="en-US" sz="1200" b="1" i="0" kern="1200" dirty="0">
                <a:solidFill>
                  <a:schemeClr val="tx1"/>
                </a:solidFill>
                <a:effectLst/>
                <a:latin typeface="+mn-lt"/>
                <a:ea typeface="+mn-ea"/>
                <a:cs typeface="+mn-cs"/>
              </a:rPr>
              <a:t>E: Resource Assessments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Evaluates available supports and resources</a:t>
            </a:r>
          </a:p>
          <a:p>
            <a:pPr fontAlgn="t"/>
            <a:r>
              <a:rPr lang="en-US" sz="1200" b="1" i="0" kern="1200" dirty="0">
                <a:solidFill>
                  <a:schemeClr val="tx1"/>
                </a:solidFill>
                <a:effectLst/>
                <a:latin typeface="+mn-lt"/>
                <a:ea typeface="+mn-ea"/>
                <a:cs typeface="+mn-cs"/>
              </a:rPr>
              <a:t>F: Comprehensive Assessment Implementation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Demonstrates assessments are completed consistently</a:t>
            </a:r>
          </a:p>
          <a:p>
            <a:pPr fontAlgn="t"/>
            <a:r>
              <a:rPr lang="en-US" sz="1200" b="1" i="0" kern="1200" dirty="0">
                <a:solidFill>
                  <a:schemeClr val="tx1"/>
                </a:solidFill>
                <a:effectLst/>
                <a:latin typeface="+mn-lt"/>
                <a:ea typeface="+mn-ea"/>
                <a:cs typeface="+mn-cs"/>
              </a:rPr>
              <a:t>G: Clinical Integration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Integrates clinical information into the assessment process. There are no points associated with this element. It will not be scored against you if you cannot meet this element. Organizations that score “Met” receive the designation of "Clinically Integrated Organization" on their Accreditation certificate. </a:t>
            </a:r>
            <a:endParaRPr lang="en-US" dirty="0"/>
          </a:p>
        </p:txBody>
      </p:sp>
      <p:sp>
        <p:nvSpPr>
          <p:cNvPr id="4" name="Slide Number Placeholder 3">
            <a:extLst>
              <a:ext uri="{FF2B5EF4-FFF2-40B4-BE49-F238E27FC236}">
                <a16:creationId xmlns:a16="http://schemas.microsoft.com/office/drawing/2014/main" id="{0AC65E7B-1247-279B-46C4-43E0D616147D}"/>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08478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LTSS 3. The organization has a process to provide care that is driven by the preferences, needs and values of the individual in the case management plan and monitors progress against the plan.</a:t>
            </a:r>
          </a:p>
          <a:p>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standard builds on the assessment process and asks a critical question: how do you translate what you learn about an individual into meaningful action? NCQA is looking for evidence that care planning is driven by the individual's preferences, goals and priorities, and that organizations actively monitor progress over time.</a:t>
            </a:r>
          </a:p>
          <a:p>
            <a:r>
              <a:rPr lang="en-US" dirty="0"/>
              <a:t>**Critical factor, Key Tip</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AD242-95CE-F5CF-7EA7-AFBAE1B37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817B7-CE79-2880-29E3-BF0D31E59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98C5F7-8BA5-EEA4-6738-11112F999F17}"/>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Evaluates whether care planning is driven by the individual's goals, preferences and needs. </a:t>
            </a:r>
          </a:p>
          <a:p>
            <a:pPr fontAlgn="t"/>
            <a:r>
              <a:rPr lang="en-US" sz="1200" b="1" i="0" kern="1200" dirty="0">
                <a:solidFill>
                  <a:schemeClr val="tx1"/>
                </a:solidFill>
                <a:effectLst/>
                <a:latin typeface="+mn-lt"/>
                <a:ea typeface="+mn-ea"/>
                <a:cs typeface="+mn-cs"/>
              </a:rPr>
              <a:t>Elements</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 Person-Centered Assessments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Uses assessment results to understand individual goals and preferences. Critical factor. </a:t>
            </a:r>
          </a:p>
          <a:p>
            <a:pPr fontAlgn="t"/>
            <a:r>
              <a:rPr lang="en-US" sz="1200" b="1" i="0" kern="1200" dirty="0">
                <a:solidFill>
                  <a:schemeClr val="tx1"/>
                </a:solidFill>
                <a:effectLst/>
                <a:latin typeface="+mn-lt"/>
                <a:ea typeface="+mn-ea"/>
                <a:cs typeface="+mn-cs"/>
              </a:rPr>
              <a:t>B: Person-Centered Care Planning Process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Develops care plans in partnership with the individual. Critical factor.</a:t>
            </a:r>
          </a:p>
          <a:p>
            <a:pPr fontAlgn="t"/>
            <a:r>
              <a:rPr lang="en-US" sz="1200" b="1" i="0" kern="1200" dirty="0">
                <a:solidFill>
                  <a:schemeClr val="tx1"/>
                </a:solidFill>
                <a:effectLst/>
                <a:latin typeface="+mn-lt"/>
                <a:ea typeface="+mn-ea"/>
                <a:cs typeface="+mn-cs"/>
              </a:rPr>
              <a:t>C: Implementing the Care Planning Process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Monitors progress and updates care plans when needed.</a:t>
            </a:r>
          </a:p>
          <a:p>
            <a:pPr fontAlgn="t"/>
            <a:r>
              <a:rPr lang="en-US" sz="1200" b="1" i="0" kern="1200" dirty="0">
                <a:solidFill>
                  <a:schemeClr val="tx1"/>
                </a:solidFill>
                <a:effectLst/>
                <a:latin typeface="+mn-lt"/>
                <a:ea typeface="+mn-ea"/>
                <a:cs typeface="+mn-cs"/>
              </a:rPr>
              <a:t>Key takeaway:</a:t>
            </a:r>
            <a:r>
              <a:rPr lang="en-US" sz="1200" b="0" i="0" kern="1200" dirty="0">
                <a:solidFill>
                  <a:schemeClr val="tx1"/>
                </a:solidFill>
                <a:effectLst/>
                <a:latin typeface="+mn-lt"/>
                <a:ea typeface="+mn-ea"/>
                <a:cs typeface="+mn-cs"/>
              </a:rPr>
              <a:t> Can the member's voice be seen throughout the assessment, care plan and monitoring process?</a:t>
            </a:r>
          </a:p>
          <a:p>
            <a:endParaRPr lang="en-US" dirty="0"/>
          </a:p>
        </p:txBody>
      </p:sp>
      <p:sp>
        <p:nvSpPr>
          <p:cNvPr id="4" name="Slide Number Placeholder 3">
            <a:extLst>
              <a:ext uri="{FF2B5EF4-FFF2-40B4-BE49-F238E27FC236}">
                <a16:creationId xmlns:a16="http://schemas.microsoft.com/office/drawing/2014/main" id="{800A3B9E-F60E-1F60-6781-CD28E62B5D8B}"/>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05256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LTSS 4. The organization works to reduce unplanned transitions by managing transitions and identifying problems that can result in transitions of care.</a:t>
            </a:r>
          </a:p>
          <a:p>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requirements focus on continuity of care. NCQA evaluates how well organizations support individuals as they move between care settings, coordinate with providers and community partners, and identify opportunities to reduce avoidable transitions and disruptions in services.</a:t>
            </a:r>
          </a:p>
          <a:p>
            <a:endParaRPr lang="en-US" dirty="0"/>
          </a:p>
          <a:p>
            <a:r>
              <a:rPr lang="en-US" dirty="0"/>
              <a:t>*Key tip</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0038C-0FE1-9A18-83E8-89ED12BD7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684E5-459D-4979-5292-A5AAA649C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8BA11-D7ED-61E3-2BCD-B191A24478F8}"/>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Evaluates how organizations support individuals during transitions between care settings.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Elements</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 Process for Transitions of Care</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Establishes a formal transition process.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 Reducing Unplanned Transitions for Individuals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Supports individuals during transitions to avoid negative outcomes.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C: Reducing Unplanned Transitions for the Population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Uses population-level data to reduce avoidable transitions.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D: Clinical Coordination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Coordinates communication among providers and care teams.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takeaway:</a:t>
            </a:r>
            <a:r>
              <a:rPr lang="en-US" sz="1200" b="0" i="0" kern="1200" dirty="0">
                <a:solidFill>
                  <a:schemeClr val="tx1"/>
                </a:solidFill>
                <a:effectLst/>
                <a:latin typeface="+mn-lt"/>
                <a:ea typeface="+mn-ea"/>
                <a:cs typeface="+mn-cs"/>
              </a:rPr>
              <a:t> How do you help people move safely between hospitals, facilities, home and community settings?</a:t>
            </a:r>
          </a:p>
          <a:p>
            <a:endParaRPr lang="en-US" dirty="0"/>
          </a:p>
        </p:txBody>
      </p:sp>
      <p:sp>
        <p:nvSpPr>
          <p:cNvPr id="4" name="Slide Number Placeholder 3">
            <a:extLst>
              <a:ext uri="{FF2B5EF4-FFF2-40B4-BE49-F238E27FC236}">
                <a16:creationId xmlns:a16="http://schemas.microsoft.com/office/drawing/2014/main" id="{10E4FED2-2B1B-DC80-C33D-4BAC699493DC}"/>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05960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LTSS 5. The organization measures individuals’ experience, program effectiveness and participation rates, and works to improve its performance.</a:t>
            </a:r>
          </a:p>
          <a:p>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standard moves beyond having processes in place and asks whether those processes are producing meaningful results. NCQA expects organizations to measure member experience, evaluate program effectiveness, identify opportunities for improvement and demonstrate that quality improvement efforts result in measurable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is where the quality improvement happens and our standards provide the framework.  *Read key tip.</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535FA-2C3D-C545-946C-E960257297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3D86F-B575-78D0-E66E-68EC02A105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1AD5A-AB01-232E-062B-F7EFC9B8C436}"/>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Assesses whether organizations measure performance and use results to improve outcomes.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Elements</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 Experience With Case Management</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Measures individual experience and satisfaction.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B-D: Measures of Effectiveness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Tracks and analyzes three effectiveness measures.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 Action and Remeasurement</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Implements interventions and evaluates impact.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F: Transparency in Reporting Outcomes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Reports performance results.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G: Active Participation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Measures participation in services.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H: Improving Participation Rates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Works to improve participation.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I: Transparency in Reporting Participation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Reports participation outcomes.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takeaway:</a:t>
            </a:r>
            <a:r>
              <a:rPr lang="en-US" sz="1200" b="0" i="0" kern="1200" dirty="0">
                <a:solidFill>
                  <a:schemeClr val="tx1"/>
                </a:solidFill>
                <a:effectLst/>
                <a:latin typeface="+mn-lt"/>
                <a:ea typeface="+mn-ea"/>
                <a:cs typeface="+mn-cs"/>
              </a:rPr>
              <a:t> Are you measuring performance and using the results to improve care?</a:t>
            </a:r>
          </a:p>
          <a:p>
            <a:endParaRPr lang="en-US" dirty="0"/>
          </a:p>
        </p:txBody>
      </p:sp>
      <p:sp>
        <p:nvSpPr>
          <p:cNvPr id="4" name="Slide Number Placeholder 3">
            <a:extLst>
              <a:ext uri="{FF2B5EF4-FFF2-40B4-BE49-F238E27FC236}">
                <a16:creationId xmlns:a16="http://schemas.microsoft.com/office/drawing/2014/main" id="{0FB9B23F-F7B8-DA25-17D1-0AB33CF67CF8}"/>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471314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LTSS 6. The organization builds a workforce responsive to its population's needs and provides training and oversight to staff so their interactions with individuals are evidence based and supported by professional standards.</a:t>
            </a:r>
          </a:p>
          <a:p>
            <a:endParaRPr lang="en-US" sz="1200" b="1"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"While the title focuses on staffing and training, the broader intent of this standard is ensuring that everyone responsible for supporting individuals receiving LTSS services has the skills, knowledge and oversight necessary to do so effectively."</a:t>
            </a:r>
          </a:p>
          <a:p>
            <a:pPr fontAlgn="t"/>
            <a:r>
              <a:rPr lang="en-US" sz="1200" b="0" i="0" kern="1200" dirty="0">
                <a:solidFill>
                  <a:schemeClr val="tx1"/>
                </a:solidFill>
                <a:effectLst/>
                <a:latin typeface="+mn-lt"/>
                <a:ea typeface="+mn-ea"/>
                <a:cs typeface="+mn-cs"/>
              </a:rPr>
              <a:t>"For Structured Family Care organizations, this extends beyond organizational staff. Family caregivers play a critical role in supporting individuals day to day, so organizations should think carefully about how caregivers are prepared, supported and connected to the care team."</a:t>
            </a:r>
          </a:p>
          <a:p>
            <a:pPr fontAlgn="t"/>
            <a:r>
              <a:rPr lang="en-US" sz="1200" b="0" i="0" kern="1200" dirty="0">
                <a:solidFill>
                  <a:schemeClr val="tx1"/>
                </a:solidFill>
                <a:effectLst/>
                <a:latin typeface="+mn-lt"/>
                <a:ea typeface="+mn-ea"/>
                <a:cs typeface="+mn-cs"/>
              </a:rPr>
              <a:t>"NCQA evaluates whether organizations have the appropriate workforce structure, verify the qualifications of staff who perform care management functions, provide initial and ongoing training, and create processes that help staff consistently deliver person-centered services.“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**Key tips for you to reference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22858-E009-5894-0719-10DAD34393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D3EE4-DE69-4CF1-B925-0805972A2A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C3056-EA39-9005-637D-22827FF8D6EC}"/>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Ensures the workforce is qualified, trained and supported.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Elements</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 Defining Staffing Needs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Determines staffing resources required to serve the population.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 Qualifications and Assistance for LTSS Providers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Verifies qualifications and competencies.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C: Process for Staff Interactions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Establishes expectations for staff interactions with individuals.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D: Initial Training for Staff</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Provides required onboarding education.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 Monitoring and Training for Staff</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Conducts ongoing monitoring and workforce development.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takeaway:</a:t>
            </a:r>
            <a:r>
              <a:rPr lang="en-US" sz="1200" b="0" i="0" kern="1200" dirty="0">
                <a:solidFill>
                  <a:schemeClr val="tx1"/>
                </a:solidFill>
                <a:effectLst/>
                <a:latin typeface="+mn-lt"/>
                <a:ea typeface="+mn-ea"/>
                <a:cs typeface="+mn-cs"/>
              </a:rPr>
              <a:t> Do staff and caregivers have the training, qualifications and support needed to serve individuals effectively?</a:t>
            </a:r>
          </a:p>
          <a:p>
            <a:endParaRPr lang="en-US" dirty="0"/>
          </a:p>
        </p:txBody>
      </p:sp>
      <p:sp>
        <p:nvSpPr>
          <p:cNvPr id="4" name="Slide Number Placeholder 3">
            <a:extLst>
              <a:ext uri="{FF2B5EF4-FFF2-40B4-BE49-F238E27FC236}">
                <a16:creationId xmlns:a16="http://schemas.microsoft.com/office/drawing/2014/main" id="{C3E8B772-617F-2C09-6CB3-7B49A1982DF5}"/>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915831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LTSS 7. The organization communicates its commitment to the rights of individuals and its expectations of individuals’ responsibilities.</a:t>
            </a:r>
          </a:p>
          <a:p>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standard reflects NCQA's commitment to protecting individuals receiving services. Collectively, these requirements evaluate how organizations communicate rights and responsibilities, respond to complaints and concerns, and maintain systems that safeguard individuals from harm and support accountability.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FA4BF-C303-53C8-1898-0234CA6D6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715A6E-A7C6-F317-7276-C1F8DBD478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C3414-F5FF-E964-E79E-5430774CD296}"/>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Protects individuals' rights and ensures organizations respond appropriately to concerns and complaints.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Elements</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 Critical Incident Management System</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Identifies, tracks and responds to critical incidents.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 Individuals' Rights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Communicates individual rights.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C: Expectations of Individuals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Communicates member responsibilities.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D: Handling Complaints From Individuals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Receives and investigates complaints.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 Resolving Complaints</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Tracks resolution and follow-up.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takeaway:</a:t>
            </a:r>
            <a:r>
              <a:rPr lang="en-US" sz="1200" b="0" i="0" kern="1200" dirty="0">
                <a:solidFill>
                  <a:schemeClr val="tx1"/>
                </a:solidFill>
                <a:effectLst/>
                <a:latin typeface="+mn-lt"/>
                <a:ea typeface="+mn-ea"/>
                <a:cs typeface="+mn-cs"/>
              </a:rPr>
              <a:t> How do you protect patients and address concerns when something goes wrong?</a:t>
            </a:r>
          </a:p>
          <a:p>
            <a:endParaRPr lang="en-US" dirty="0"/>
          </a:p>
        </p:txBody>
      </p:sp>
      <p:sp>
        <p:nvSpPr>
          <p:cNvPr id="4" name="Slide Number Placeholder 3">
            <a:extLst>
              <a:ext uri="{FF2B5EF4-FFF2-40B4-BE49-F238E27FC236}">
                <a16:creationId xmlns:a16="http://schemas.microsoft.com/office/drawing/2014/main" id="{338AB554-2C23-FF7A-A5DE-6B99DC4C49CF}"/>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717122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If the organization delegates any NCQA-required LTSS activities, there is evidence of oversight of delegated activities. </a:t>
            </a:r>
            <a:r>
              <a:rPr lang="en-US" sz="1200" b="0" i="0" kern="1200" dirty="0">
                <a:solidFill>
                  <a:schemeClr val="tx1"/>
                </a:solidFill>
                <a:effectLst/>
                <a:latin typeface="+mn-lt"/>
                <a:ea typeface="+mn-ea"/>
                <a:cs typeface="+mn-cs"/>
              </a:rPr>
              <a:t>"For organizations that delegate activities, meaning you hire another organization to perform any f the functions that are required in the standards on your behalf, NCQA wants to ensure accountability does not end when work is outsourced. These requirements assess how organizations select delegates, establish expectations, monitor performance and address any identified issues to ensure members receive consistent, high-quality services regardless of who performs the work."</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856A5-A0D5-26FB-4704-CFC131BFF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80760-043A-A973-BC82-11F84380FB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56E43C-CFF5-E848-2889-AC1571E77F03}"/>
              </a:ext>
            </a:extLst>
          </p:cNvPr>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Purpose:</a:t>
            </a:r>
            <a:r>
              <a:rPr lang="en-US" sz="1200" b="0" i="0" kern="1200" dirty="0">
                <a:solidFill>
                  <a:schemeClr val="tx1"/>
                </a:solidFill>
                <a:effectLst/>
                <a:latin typeface="+mn-lt"/>
                <a:ea typeface="+mn-ea"/>
                <a:cs typeface="+mn-cs"/>
              </a:rPr>
              <a:t> Evaluates oversight of delegated activities.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Elements</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 Delegation Agreement</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Formal agreement describing delegated activities.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B: Predelegation Evaluation</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Assesses delegate capabilities before delegation occurs.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C: Review of LTSS Program</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Conducts ongoing monitoring of delegated functions.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D: Opportunities for Improvement</a:t>
            </a:r>
            <a:r>
              <a:rPr lang="en-US" sz="1200" b="0" i="0" kern="1200" dirty="0">
                <a:solidFill>
                  <a:schemeClr val="tx1"/>
                </a:solidFill>
                <a:effectLst/>
                <a:latin typeface="+mn-lt"/>
                <a:ea typeface="+mn-ea"/>
                <a:cs typeface="+mn-cs"/>
              </a:rPr>
              <a:t> </a:t>
            </a:r>
          </a:p>
          <a:p>
            <a:pPr lvl="1" fontAlgn="t"/>
            <a:r>
              <a:rPr lang="en-US" sz="1200" b="0" i="0" kern="1200" dirty="0">
                <a:solidFill>
                  <a:schemeClr val="tx1"/>
                </a:solidFill>
                <a:effectLst/>
                <a:latin typeface="+mn-lt"/>
                <a:ea typeface="+mn-ea"/>
                <a:cs typeface="+mn-cs"/>
              </a:rPr>
              <a:t>Identifies and follows up on delegation deficiencies.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Key takeaway:</a:t>
            </a:r>
            <a:r>
              <a:rPr lang="en-US" sz="1200" b="0" i="0" kern="1200" dirty="0">
                <a:solidFill>
                  <a:schemeClr val="tx1"/>
                </a:solidFill>
                <a:effectLst/>
                <a:latin typeface="+mn-lt"/>
                <a:ea typeface="+mn-ea"/>
                <a:cs typeface="+mn-cs"/>
              </a:rPr>
              <a:t> If you delegate responsibilities, how do you ensure they are performed correctly and remain accountable?</a:t>
            </a:r>
          </a:p>
          <a:p>
            <a:endParaRPr lang="en-US" dirty="0"/>
          </a:p>
        </p:txBody>
      </p:sp>
      <p:sp>
        <p:nvSpPr>
          <p:cNvPr id="4" name="Slide Number Placeholder 3">
            <a:extLst>
              <a:ext uri="{FF2B5EF4-FFF2-40B4-BE49-F238E27FC236}">
                <a16:creationId xmlns:a16="http://schemas.microsoft.com/office/drawing/2014/main" id="{82CE708C-FB68-F287-18FD-F9AF4DCE6EBA}"/>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97822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"Now that we've reviewed the standards, let's shift from what NCQA evaluates to how organizations can begin preparing."</a:t>
            </a:r>
          </a:p>
          <a:p>
            <a:pPr fontAlgn="t"/>
            <a:r>
              <a:rPr lang="en-US" sz="1200" b="0" i="0" kern="1200" dirty="0">
                <a:solidFill>
                  <a:schemeClr val="tx1"/>
                </a:solidFill>
                <a:effectLst/>
                <a:latin typeface="+mn-lt"/>
                <a:ea typeface="+mn-ea"/>
                <a:cs typeface="+mn-cs"/>
              </a:rPr>
              <a:t>"I want to emphasize that September 2027 may sound far away, but successful organizations start early. Accreditation preparation is not something that happens in the final few months before a survey."</a:t>
            </a:r>
          </a:p>
          <a:p>
            <a:pPr fontAlgn="t"/>
            <a:r>
              <a:rPr lang="en-US" sz="1200" b="0" i="0" kern="1200" dirty="0">
                <a:solidFill>
                  <a:schemeClr val="tx1"/>
                </a:solidFill>
                <a:effectLst/>
                <a:latin typeface="+mn-lt"/>
                <a:ea typeface="+mn-ea"/>
                <a:cs typeface="+mn-cs"/>
              </a:rPr>
              <a:t>"The good news is that many organizations already have foundational processes in place. The work ahead is often about documenting those processes, identifying gaps and building consistency.“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"For Georgia organizations preparing for the state requirement, one of the most important messages is that accreditation readiness begins long before the application is submitted."</a:t>
            </a:r>
          </a:p>
          <a:p>
            <a:pPr fontAlgn="t"/>
            <a:r>
              <a:rPr lang="en-US" sz="1200" b="0" i="0" kern="1200" dirty="0">
                <a:solidFill>
                  <a:schemeClr val="tx1"/>
                </a:solidFill>
                <a:effectLst/>
                <a:latin typeface="+mn-lt"/>
                <a:ea typeface="+mn-ea"/>
                <a:cs typeface="+mn-cs"/>
              </a:rPr>
              <a:t>"Organizations should review eligibility requirements early, understand NCQA survey expectations and confirm they have sufficient operational experience and member population to support evaluation."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"Don't think of application submission as the beginning of the process. Think of it as the point at which all of your preparation work becomes visible."</a:t>
            </a:r>
          </a:p>
          <a:p>
            <a:pPr fontAlgn="t"/>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"I encourage organizations to view accreditation preparation in three stages."</a:t>
            </a:r>
          </a:p>
          <a:p>
            <a:pPr fontAlgn="t"/>
            <a:r>
              <a:rPr lang="en-US" sz="1200" b="0" i="0" kern="1200" dirty="0">
                <a:solidFill>
                  <a:schemeClr val="tx1"/>
                </a:solidFill>
                <a:effectLst/>
                <a:latin typeface="+mn-lt"/>
                <a:ea typeface="+mn-ea"/>
                <a:cs typeface="+mn-cs"/>
              </a:rPr>
              <a:t>"First, understand where you are today. Second, build and strengthen your processes. Third, organize and demonstrate compliance through the survey process." </a:t>
            </a:r>
            <a:r>
              <a:rPr lang="en-US" sz="1200" b="0" i="0" u="none" strike="noStrike" kern="1200" dirty="0">
                <a:solidFill>
                  <a:schemeClr val="tx1"/>
                </a:solidFill>
                <a:effectLst/>
                <a:latin typeface="+mn-lt"/>
                <a:ea typeface="+mn-ea"/>
                <a:cs typeface="+mn-cs"/>
                <a:hlinkClick r:id="rId3"/>
              </a:rPr>
              <a:t>[2026 CMLTS...s Overview | PowerPoint]</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"This framework can help make accreditation feel more manageable by breaking it into smaller, achievable steps."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"This is arguably the most important phase because decisions made here influence everything that follows."</a:t>
            </a:r>
          </a:p>
          <a:p>
            <a:pPr fontAlgn="t"/>
            <a:r>
              <a:rPr lang="en-US" sz="1200" b="0" i="0" kern="1200" dirty="0">
                <a:solidFill>
                  <a:schemeClr val="tx1"/>
                </a:solidFill>
                <a:effectLst/>
                <a:latin typeface="+mn-lt"/>
                <a:ea typeface="+mn-ea"/>
                <a:cs typeface="+mn-cs"/>
              </a:rPr>
              <a:t>"Before creating policies or gathering documents, organizations should understand the standards, identify gaps and create a realistic roadmap."</a:t>
            </a:r>
          </a:p>
          <a:p>
            <a:pPr fontAlgn="t"/>
            <a:r>
              <a:rPr lang="en-US" sz="1200" b="0" i="0" kern="1200" dirty="0">
                <a:solidFill>
                  <a:schemeClr val="tx1"/>
                </a:solidFill>
                <a:effectLst/>
                <a:latin typeface="+mn-lt"/>
                <a:ea typeface="+mn-ea"/>
                <a:cs typeface="+mn-cs"/>
              </a:rPr>
              <a:t>"For Georgia SFC organizations, I strongly recommend beginning with a structured gap analysis. Understanding where you already meet requirements and where additional work may be needed allows you to focus resources strategically."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"Leadership engagement is also critical. Accreditation is most successful when it is viewed as an organizational initiative rather than a compliance project owned by one individual."</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"This is where preparation moves from planning to implementation."</a:t>
            </a:r>
          </a:p>
          <a:p>
            <a:pPr fontAlgn="t"/>
            <a:r>
              <a:rPr lang="en-US" sz="1200" b="0" i="0" kern="1200" dirty="0">
                <a:solidFill>
                  <a:schemeClr val="tx1"/>
                </a:solidFill>
                <a:effectLst/>
                <a:latin typeface="+mn-lt"/>
                <a:ea typeface="+mn-ea"/>
                <a:cs typeface="+mn-cs"/>
              </a:rPr>
              <a:t>"Organizations begin refining policies, organizing evidence, strengthening workflows and building the infrastructure that will support accreditation."</a:t>
            </a:r>
          </a:p>
          <a:p>
            <a:pPr fontAlgn="t"/>
            <a:r>
              <a:rPr lang="en-US" sz="1200" b="0" i="0" kern="1200" dirty="0">
                <a:solidFill>
                  <a:schemeClr val="tx1"/>
                </a:solidFill>
                <a:effectLst/>
                <a:latin typeface="+mn-lt"/>
                <a:ea typeface="+mn-ea"/>
                <a:cs typeface="+mn-cs"/>
              </a:rPr>
              <a:t>"My advice is to focus initially on the areas that typically require the most coordination and documentation: assessments, person-centered care planning, quality improvement and training."</a:t>
            </a:r>
          </a:p>
          <a:p>
            <a:pPr fontAlgn="t"/>
            <a:r>
              <a:rPr lang="en-US" sz="1200" b="0" i="0" kern="1200" dirty="0">
                <a:solidFill>
                  <a:schemeClr val="tx1"/>
                </a:solidFill>
                <a:effectLst/>
                <a:latin typeface="+mn-lt"/>
                <a:ea typeface="+mn-ea"/>
                <a:cs typeface="+mn-cs"/>
              </a:rPr>
              <a:t>"Those areas often take the most time because they involve multiple teams and operational processes."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This phase is the result of all the work completed beforehand.“ This is the submission and survey phase. </a:t>
            </a:r>
          </a:p>
          <a:p>
            <a:pPr fontAlgn="t"/>
            <a:r>
              <a:rPr lang="en-US" sz="1200" b="0" i="0" kern="1200" dirty="0">
                <a:solidFill>
                  <a:schemeClr val="tx1"/>
                </a:solidFill>
                <a:effectLst/>
                <a:latin typeface="+mn-lt"/>
                <a:ea typeface="+mn-ea"/>
                <a:cs typeface="+mn-cs"/>
              </a:rPr>
              <a:t>"The organizations that experience the smoothest surveys typically spend less time scrambling for documents and more time demonstrating processes they have already established."</a:t>
            </a:r>
          </a:p>
          <a:p>
            <a:pPr fontAlgn="t"/>
            <a:r>
              <a:rPr lang="en-US" sz="1200" b="0" i="0" kern="1200" dirty="0">
                <a:solidFill>
                  <a:schemeClr val="tx1"/>
                </a:solidFill>
                <a:effectLst/>
                <a:latin typeface="+mn-lt"/>
                <a:ea typeface="+mn-ea"/>
                <a:cs typeface="+mn-cs"/>
              </a:rPr>
              <a:t>"The goal is to tell a clear and consistent story through your evidence, documentation and file review submissions."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"I don't expect organizations to memorize every milestone shown here. Instead, I want you to appreciate that accreditation follows a structured timeline with multiple checkpoints."</a:t>
            </a:r>
          </a:p>
          <a:p>
            <a:pPr fontAlgn="t"/>
            <a:r>
              <a:rPr lang="en-US" sz="1200" b="0" i="0" kern="1200" dirty="0">
                <a:solidFill>
                  <a:schemeClr val="tx1"/>
                </a:solidFill>
                <a:effectLst/>
                <a:latin typeface="+mn-lt"/>
                <a:ea typeface="+mn-ea"/>
                <a:cs typeface="+mn-cs"/>
              </a:rPr>
              <a:t>"Survey preparation is a marathon, not a sprint. Building a realistic project plan early helps avoid unnecessary stress as submission deadlines approach."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"For organizations that are new to NCQA, building additional time into the process is always a good strategy."</a:t>
            </a:r>
          </a:p>
          <a:p>
            <a:endParaRPr lang="en-US" dirty="0"/>
          </a:p>
          <a:p>
            <a:endParaRPr lang="en-US" dirty="0"/>
          </a:p>
          <a:p>
            <a:r>
              <a:rPr lang="en-US" dirty="0"/>
              <a:t>The standards say we need a file universe of 40, but NCQA has a rule to go down to 8. However, if they fall below 8 files, those file review elements will be NA. If they report having fewer than 8 files during our eligibility discussion, this is an eligibility issue. </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"We've covered a significant amount of information today. The most important thing to remember is that you are not expected to navigate the process alone."</a:t>
            </a:r>
          </a:p>
          <a:p>
            <a:pPr fontAlgn="t"/>
            <a:r>
              <a:rPr lang="en-US" sz="1200" b="0" i="0" kern="1200" dirty="0">
                <a:solidFill>
                  <a:schemeClr val="tx1"/>
                </a:solidFill>
                <a:effectLst/>
                <a:latin typeface="+mn-lt"/>
                <a:ea typeface="+mn-ea"/>
                <a:cs typeface="+mn-cs"/>
              </a:rPr>
              <a:t>"NCQA provides resources, tools and support to help organizations understand requirements and prepare successfully."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"If I were advising a newly participating organization, I would recommend becoming familiar with three resources immediately: the CM-LTSS Standards and Guidelines, the Interactive Review Tool, and NCQA's policy updates and FAQs." </a:t>
            </a:r>
            <a:r>
              <a:rPr lang="en-US" sz="1200" b="0" i="0" u="none" strike="noStrike" kern="1200" dirty="0">
                <a:solidFill>
                  <a:schemeClr val="tx1"/>
                </a:solidFill>
                <a:effectLst/>
                <a:latin typeface="+mn-lt"/>
                <a:ea typeface="+mn-ea"/>
                <a:cs typeface="+mn-cs"/>
                <a:hlinkClick r:id="rId3"/>
              </a:rPr>
              <a:t>[</a:t>
            </a:r>
            <a:r>
              <a:rPr lang="en-US" sz="1200" b="0" i="0" kern="1200" dirty="0">
                <a:solidFill>
                  <a:schemeClr val="tx1"/>
                </a:solidFill>
                <a:effectLst/>
                <a:latin typeface="+mn-lt"/>
                <a:ea typeface="+mn-ea"/>
                <a:cs typeface="+mn-cs"/>
              </a:rPr>
              <a:t>"Those resources answer many of the questions organizations encounter during preparation and can help prevent unnecessary rework."</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"This slide is probably the most important action-oriented slide in the presentation."</a:t>
            </a:r>
          </a:p>
          <a:p>
            <a:pPr fontAlgn="t"/>
            <a:r>
              <a:rPr lang="en-US" sz="1200" b="0" i="0" kern="1200" dirty="0">
                <a:solidFill>
                  <a:schemeClr val="tx1"/>
                </a:solidFill>
                <a:effectLst/>
                <a:latin typeface="+mn-lt"/>
                <a:ea typeface="+mn-ea"/>
                <a:cs typeface="+mn-cs"/>
              </a:rPr>
              <a:t>"If you take away only one message from today's session, let it be this: start now."</a:t>
            </a:r>
          </a:p>
          <a:p>
            <a:pPr fontAlgn="t"/>
            <a:r>
              <a:rPr lang="en-US" sz="1200" b="0" i="0" kern="1200" dirty="0">
                <a:solidFill>
                  <a:schemeClr val="tx1"/>
                </a:solidFill>
                <a:effectLst/>
                <a:latin typeface="+mn-lt"/>
                <a:ea typeface="+mn-ea"/>
                <a:cs typeface="+mn-cs"/>
              </a:rPr>
              <a:t>"Begin by reviewing the standards, assembling the right internal team and completing a gap assessment of your current operations."</a:t>
            </a:r>
          </a:p>
          <a:p>
            <a:pPr fontAlgn="t"/>
            <a:r>
              <a:rPr lang="en-US" sz="1200" b="0" i="0" kern="1200" dirty="0">
                <a:solidFill>
                  <a:schemeClr val="tx1"/>
                </a:solidFill>
                <a:effectLst/>
                <a:latin typeface="+mn-lt"/>
                <a:ea typeface="+mn-ea"/>
                <a:cs typeface="+mn-cs"/>
              </a:rPr>
              <a:t>"Organizations that start early have the advantage of implementing improvements gradually rather than trying to build new processes under tight timelines."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"Accreditation should not be viewed as a one-time event."</a:t>
            </a:r>
          </a:p>
          <a:p>
            <a:pPr fontAlgn="t"/>
            <a:r>
              <a:rPr lang="en-US" sz="1200" b="0" i="0" kern="1200" dirty="0">
                <a:solidFill>
                  <a:schemeClr val="tx1"/>
                </a:solidFill>
                <a:effectLst/>
                <a:latin typeface="+mn-lt"/>
                <a:ea typeface="+mn-ea"/>
                <a:cs typeface="+mn-cs"/>
              </a:rPr>
              <a:t>"NCQA standards, policy updates and guidance continue to evolve, and successful organizations build continuous readiness into their day-to-day operations." </a:t>
            </a:r>
            <a:r>
              <a:rPr lang="en-US" sz="1200" b="0" i="0" u="none" strike="noStrike" kern="1200" dirty="0">
                <a:solidFill>
                  <a:schemeClr val="tx1"/>
                </a:solidFill>
                <a:effectLst/>
                <a:latin typeface="+mn-lt"/>
                <a:ea typeface="+mn-ea"/>
                <a:cs typeface="+mn-cs"/>
                <a:hlinkClick r:id="rId3"/>
              </a:rPr>
              <a:t>[2026 CMLTS...s Overview | PowerPoint]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a:rPr>
              <a:t>[2026 CM-LT...</a:t>
            </a:r>
            <a:r>
              <a:rPr lang="en-US" sz="1200" b="0" i="0" u="none" strike="noStrike" kern="1200" dirty="0" err="1">
                <a:solidFill>
                  <a:schemeClr val="tx1"/>
                </a:solidFill>
                <a:effectLst/>
                <a:latin typeface="+mn-lt"/>
                <a:ea typeface="+mn-ea"/>
                <a:cs typeface="+mn-cs"/>
                <a:hlinkClick r:id="rId4"/>
              </a:rPr>
              <a:t>ublication</a:t>
            </a:r>
            <a:r>
              <a:rPr lang="en-US" sz="1200" b="0" i="0" u="none" strike="noStrike" kern="1200" dirty="0">
                <a:solidFill>
                  <a:schemeClr val="tx1"/>
                </a:solidFill>
                <a:effectLst/>
                <a:latin typeface="+mn-lt"/>
                <a:ea typeface="+mn-ea"/>
                <a:cs typeface="+mn-cs"/>
                <a:hlinkClick r:id="rId4"/>
              </a:rPr>
              <a:t> | Word]</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 best preparation strategy is to make accreditation requirements part of normal business operations rather than a project that only becomes active before a survey."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"Thank you for taking the time to learn more about CM-LTSS Accreditation and the upcoming Georgia requirement."</a:t>
            </a:r>
          </a:p>
          <a:p>
            <a:pPr fontAlgn="t"/>
            <a:r>
              <a:rPr lang="en-US" sz="1200" b="0" i="0" kern="1200" dirty="0">
                <a:solidFill>
                  <a:schemeClr val="tx1"/>
                </a:solidFill>
                <a:effectLst/>
                <a:latin typeface="+mn-lt"/>
                <a:ea typeface="+mn-ea"/>
                <a:cs typeface="+mn-cs"/>
              </a:rPr>
              <a:t>"I hope today's overview helped demystify the standards and demonstrate that accreditation is fundamentally about delivering consistent, person-centered services supported by strong processes, oversight and continuous improvement."</a:t>
            </a:r>
          </a:p>
          <a:p>
            <a:pPr fontAlgn="t"/>
            <a:r>
              <a:rPr lang="en-US" sz="1200" b="0" i="0" kern="1200" dirty="0">
                <a:solidFill>
                  <a:schemeClr val="tx1"/>
                </a:solidFill>
                <a:effectLst/>
                <a:latin typeface="+mn-lt"/>
                <a:ea typeface="+mn-ea"/>
                <a:cs typeface="+mn-cs"/>
              </a:rPr>
              <a:t>"For Structured Family Care organizations, many of the principles reflected in these standards, supporting individuals in their homes and communities, partnering with family caregivers and coordinating services around individual needs, are already central to the work you do every day."</a:t>
            </a:r>
          </a:p>
          <a:p>
            <a:pPr fontAlgn="t"/>
            <a:r>
              <a:rPr lang="en-US" sz="1200" b="0" i="0" kern="1200" dirty="0">
                <a:solidFill>
                  <a:schemeClr val="tx1"/>
                </a:solidFill>
                <a:effectLst/>
                <a:latin typeface="+mn-lt"/>
                <a:ea typeface="+mn-ea"/>
                <a:cs typeface="+mn-cs"/>
              </a:rPr>
              <a:t>"By beginning preparation early and taking a structured approach, organizations can put themselves in a strong position to meet the September 2027 requirement and, more importantly, strengthen the quality of services provided to the individuals and families they serve."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E5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02C39A"/>
          </a:solidFill>
          <a:ln w="12700">
            <a:solidFill>
              <a:srgbClr val="02C39A"/>
            </a:solidFill>
            <a:prstDash val="solid"/>
          </a:ln>
        </p:spPr>
        <p:txBody>
          <a:bodyPr/>
          <a:lstStyle/>
          <a:p>
            <a:endParaRPr lang="en-US"/>
          </a:p>
        </p:txBody>
      </p:sp>
      <p:sp>
        <p:nvSpPr>
          <p:cNvPr id="3" name="Shape 1"/>
          <p:cNvSpPr/>
          <p:nvPr/>
        </p:nvSpPr>
        <p:spPr>
          <a:xfrm>
            <a:off x="0" y="4663440"/>
            <a:ext cx="9144000" cy="480060"/>
          </a:xfrm>
          <a:prstGeom prst="rect">
            <a:avLst/>
          </a:prstGeom>
          <a:solidFill>
            <a:srgbClr val="028090"/>
          </a:solidFill>
          <a:ln w="12700">
            <a:solidFill>
              <a:srgbClr val="028090"/>
            </a:solidFill>
            <a:prstDash val="solid"/>
          </a:ln>
        </p:spPr>
        <p:txBody>
          <a:bodyPr/>
          <a:lstStyle/>
          <a:p>
            <a:endParaRPr lang="en-US"/>
          </a:p>
        </p:txBody>
      </p:sp>
      <p:sp>
        <p:nvSpPr>
          <p:cNvPr id="4" name="Shape 2"/>
          <p:cNvSpPr/>
          <p:nvPr/>
        </p:nvSpPr>
        <p:spPr>
          <a:xfrm>
            <a:off x="0" y="73152"/>
            <a:ext cx="228600" cy="4590288"/>
          </a:xfrm>
          <a:prstGeom prst="rect">
            <a:avLst/>
          </a:prstGeom>
          <a:solidFill>
            <a:srgbClr val="02C39A"/>
          </a:solidFill>
          <a:ln w="12700">
            <a:solidFill>
              <a:srgbClr val="02C39A"/>
            </a:solidFill>
            <a:prstDash val="solid"/>
          </a:ln>
        </p:spPr>
        <p:txBody>
          <a:bodyPr/>
          <a:lstStyle/>
          <a:p>
            <a:endParaRPr lang="en-US"/>
          </a:p>
        </p:txBody>
      </p:sp>
      <p:sp>
        <p:nvSpPr>
          <p:cNvPr id="5" name="Text 3"/>
          <p:cNvSpPr/>
          <p:nvPr/>
        </p:nvSpPr>
        <p:spPr>
          <a:xfrm>
            <a:off x="502920" y="1371600"/>
            <a:ext cx="8138160" cy="1463040"/>
          </a:xfrm>
          <a:prstGeom prst="rect">
            <a:avLst/>
          </a:prstGeom>
          <a:noFill/>
          <a:ln/>
        </p:spPr>
        <p:txBody>
          <a:bodyPr wrap="square" lIns="0" tIns="0" rIns="0" bIns="0" rtlCol="0" anchor="ctr"/>
          <a:lstStyle/>
          <a:p>
            <a:pPr marL="0" indent="0" algn="l">
              <a:buNone/>
            </a:pPr>
            <a:r>
              <a:rPr lang="en-US" sz="4000" b="1" dirty="0">
                <a:solidFill>
                  <a:srgbClr val="FFFFFF"/>
                </a:solidFill>
                <a:latin typeface="Calibri" pitchFamily="34" charset="0"/>
                <a:ea typeface="Calibri" pitchFamily="34" charset="-122"/>
                <a:cs typeface="Calibri" pitchFamily="34" charset="-120"/>
              </a:rPr>
              <a:t>2026 CM-LTSS Accreditation</a:t>
            </a:r>
            <a:endParaRPr lang="en-US" sz="4000" dirty="0"/>
          </a:p>
          <a:p>
            <a:pPr marL="0" indent="0" algn="l">
              <a:buNone/>
            </a:pPr>
            <a:r>
              <a:rPr lang="en-US" sz="4000" b="1" dirty="0">
                <a:solidFill>
                  <a:srgbClr val="FFFFFF"/>
                </a:solidFill>
                <a:latin typeface="Calibri" pitchFamily="34" charset="0"/>
                <a:ea typeface="Calibri" pitchFamily="34" charset="-122"/>
                <a:cs typeface="Calibri" pitchFamily="34" charset="-120"/>
              </a:rPr>
              <a:t>New Organization Orientation Guide</a:t>
            </a:r>
            <a:endParaRPr lang="en-US" sz="4000" dirty="0"/>
          </a:p>
        </p:txBody>
      </p:sp>
      <p:sp>
        <p:nvSpPr>
          <p:cNvPr id="6" name="Text 4"/>
          <p:cNvSpPr/>
          <p:nvPr/>
        </p:nvSpPr>
        <p:spPr>
          <a:xfrm>
            <a:off x="502920" y="2926080"/>
            <a:ext cx="7772400" cy="731520"/>
          </a:xfrm>
          <a:prstGeom prst="rect">
            <a:avLst/>
          </a:prstGeom>
          <a:noFill/>
          <a:ln/>
        </p:spPr>
        <p:txBody>
          <a:bodyPr wrap="square" lIns="0" tIns="0" rIns="0" bIns="0" rtlCol="0" anchor="t"/>
          <a:lstStyle/>
          <a:p>
            <a:pPr marL="0" indent="0" algn="l">
              <a:buNone/>
            </a:pPr>
            <a:r>
              <a:rPr lang="en-US" sz="1800" dirty="0">
                <a:solidFill>
                  <a:srgbClr val="C9E8F0"/>
                </a:solidFill>
                <a:latin typeface="Calibri" pitchFamily="34" charset="0"/>
                <a:ea typeface="Calibri" pitchFamily="34" charset="-122"/>
                <a:cs typeface="Calibri" pitchFamily="34" charset="-120"/>
              </a:rPr>
              <a:t>Case Management for Long-Term Services &amp; Supports | Effective July 1, 2026</a:t>
            </a:r>
            <a:endParaRPr lang="en-US" sz="1800" dirty="0"/>
          </a:p>
        </p:txBody>
      </p:sp>
      <p:sp>
        <p:nvSpPr>
          <p:cNvPr id="7" name="Text 5"/>
          <p:cNvSpPr/>
          <p:nvPr/>
        </p:nvSpPr>
        <p:spPr>
          <a:xfrm>
            <a:off x="502920" y="4709160"/>
            <a:ext cx="8229600" cy="365760"/>
          </a:xfrm>
          <a:prstGeom prst="rect">
            <a:avLst/>
          </a:prstGeom>
          <a:noFill/>
          <a:ln/>
        </p:spPr>
        <p:txBody>
          <a:bodyPr wrap="square" lIns="0" tIns="0" rIns="0" bIns="0" rtlCol="0" anchor="ctr"/>
          <a:lstStyle/>
          <a:p>
            <a:pPr marL="0" indent="0" algn="l">
              <a:buNone/>
            </a:pPr>
            <a:r>
              <a:rPr lang="en-US" sz="1000" dirty="0">
                <a:solidFill>
                  <a:srgbClr val="FFFFFF"/>
                </a:solidFill>
                <a:latin typeface="Calibri" pitchFamily="34" charset="0"/>
                <a:ea typeface="Calibri" pitchFamily="34" charset="-122"/>
                <a:cs typeface="Calibri" pitchFamily="34" charset="-120"/>
              </a:rPr>
              <a:t>© 2025 National Committee for Quality Assurance | All rights reserved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What Is CM-LTSS Accreditation?</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Text 4"/>
          <p:cNvSpPr/>
          <p:nvPr/>
        </p:nvSpPr>
        <p:spPr>
          <a:xfrm>
            <a:off x="457200" y="914400"/>
            <a:ext cx="8229600" cy="822960"/>
          </a:xfrm>
          <a:prstGeom prst="rect">
            <a:avLst/>
          </a:prstGeom>
          <a:noFill/>
          <a:ln/>
        </p:spPr>
        <p:txBody>
          <a:bodyPr wrap="square" lIns="0" tIns="0" rIns="0" bIns="0" rtlCol="0" anchor="ctr"/>
          <a:lstStyle/>
          <a:p>
            <a:pPr marL="0" indent="0">
              <a:buNone/>
            </a:pPr>
            <a:r>
              <a:rPr lang="en-US" sz="1400" dirty="0">
                <a:solidFill>
                  <a:srgbClr val="1E293B"/>
                </a:solidFill>
                <a:latin typeface="Calibri" pitchFamily="34" charset="0"/>
                <a:ea typeface="Calibri" pitchFamily="34" charset="-122"/>
                <a:cs typeface="Calibri" pitchFamily="34" charset="-120"/>
              </a:rPr>
              <a:t>NCQA's Accreditation of Case Management for Long-Term Services and Supports (CM-LTSS) evaluates health plans and managed care organizations on their ability to deliver person-centered, coordinated care for individuals who need ongoing assistance with daily activities.</a:t>
            </a:r>
            <a:endParaRPr lang="en-US" sz="1400" dirty="0"/>
          </a:p>
        </p:txBody>
      </p:sp>
      <p:sp>
        <p:nvSpPr>
          <p:cNvPr id="7" name="Shape 5"/>
          <p:cNvSpPr/>
          <p:nvPr/>
        </p:nvSpPr>
        <p:spPr>
          <a:xfrm>
            <a:off x="365760" y="1783089"/>
            <a:ext cx="2560320" cy="2220677"/>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8" name="Shape 6"/>
          <p:cNvSpPr/>
          <p:nvPr/>
        </p:nvSpPr>
        <p:spPr>
          <a:xfrm>
            <a:off x="502920" y="1907187"/>
            <a:ext cx="457200" cy="457200"/>
          </a:xfrm>
          <a:prstGeom prst="ellipse">
            <a:avLst/>
          </a:prstGeom>
          <a:solidFill>
            <a:srgbClr val="028090"/>
          </a:solidFill>
          <a:ln w="12700">
            <a:solidFill>
              <a:srgbClr val="028090"/>
            </a:solidFill>
            <a:prstDash val="solid"/>
          </a:ln>
        </p:spPr>
        <p:txBody>
          <a:bodyPr/>
          <a:lstStyle/>
          <a:p>
            <a:endParaRPr lang="en-US"/>
          </a:p>
        </p:txBody>
      </p:sp>
      <p:sp>
        <p:nvSpPr>
          <p:cNvPr id="9" name="Text 7"/>
          <p:cNvSpPr/>
          <p:nvPr/>
        </p:nvSpPr>
        <p:spPr>
          <a:xfrm>
            <a:off x="502920" y="1916331"/>
            <a:ext cx="457200" cy="438912"/>
          </a:xfrm>
          <a:prstGeom prst="rect">
            <a:avLst/>
          </a:prstGeom>
          <a:noFill/>
          <a:ln/>
        </p:spPr>
        <p:txBody>
          <a:bodyPr wrap="square" lIns="0" tIns="0" rIns="0" bIns="0" rtlCol="0" anchor="ctr"/>
          <a:lstStyle/>
          <a:p>
            <a:pPr marL="0" indent="0" algn="ctr">
              <a:buNone/>
            </a:pPr>
            <a:r>
              <a:rPr lang="en-US" sz="1600" dirty="0">
                <a:solidFill>
                  <a:srgbClr val="FFFFFF"/>
                </a:solidFill>
              </a:rPr>
              <a:t>★</a:t>
            </a:r>
            <a:endParaRPr lang="en-US" sz="1600" dirty="0"/>
          </a:p>
        </p:txBody>
      </p:sp>
      <p:sp>
        <p:nvSpPr>
          <p:cNvPr id="10" name="Text 8"/>
          <p:cNvSpPr/>
          <p:nvPr/>
        </p:nvSpPr>
        <p:spPr>
          <a:xfrm>
            <a:off x="1051560" y="1898043"/>
            <a:ext cx="173736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Who Qualifies</a:t>
            </a:r>
            <a:endParaRPr lang="en-US" sz="1300" dirty="0"/>
          </a:p>
        </p:txBody>
      </p:sp>
      <p:sp>
        <p:nvSpPr>
          <p:cNvPr id="11" name="Text 9"/>
          <p:cNvSpPr/>
          <p:nvPr/>
        </p:nvSpPr>
        <p:spPr>
          <a:xfrm>
            <a:off x="548640" y="2325193"/>
            <a:ext cx="2240280" cy="1874520"/>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cs typeface="Calibri" pitchFamily="34" charset="-120"/>
            </a:endParaRPr>
          </a:p>
          <a:p>
            <a:pPr marL="171450" indent="-171450">
              <a:buFont typeface="Arial" panose="020B0604020202020204" pitchFamily="34" charset="0"/>
              <a:buChar char="•"/>
            </a:pPr>
            <a:r>
              <a:rPr lang="en-US" sz="1200" dirty="0">
                <a:solidFill>
                  <a:srgbClr val="1E293B"/>
                </a:solidFill>
                <a:latin typeface="Calibri" pitchFamily="34" charset="0"/>
                <a:cs typeface="Calibri" pitchFamily="34" charset="-120"/>
              </a:rPr>
              <a:t>Structured Family Care Organizations</a:t>
            </a:r>
          </a:p>
          <a:p>
            <a:pPr marL="171450" indent="-171450">
              <a:buFont typeface="Arial" panose="020B0604020202020204" pitchFamily="34" charset="0"/>
              <a:buChar char="•"/>
            </a:pPr>
            <a:r>
              <a:rPr lang="en-US" sz="1200" dirty="0">
                <a:solidFill>
                  <a:srgbClr val="1E293B"/>
                </a:solidFill>
                <a:latin typeface="Calibri" pitchFamily="34" charset="0"/>
                <a:cs typeface="Calibri" pitchFamily="34" charset="-120"/>
              </a:rPr>
              <a:t>Community Based Organizations</a:t>
            </a:r>
          </a:p>
          <a:p>
            <a:pPr marL="171450" indent="-171450">
              <a:buFont typeface="Arial" panose="020B0604020202020204" pitchFamily="34" charset="0"/>
              <a:buChar char="•"/>
            </a:pPr>
            <a:r>
              <a:rPr lang="en-US" sz="1200" dirty="0">
                <a:solidFill>
                  <a:srgbClr val="1E293B"/>
                </a:solidFill>
                <a:latin typeface="Calibri" pitchFamily="34" charset="0"/>
                <a:cs typeface="Calibri" pitchFamily="34" charset="-120"/>
              </a:rPr>
              <a:t>Aging and Disability Resource Centers</a:t>
            </a:r>
          </a:p>
          <a:p>
            <a:pPr marL="171450" indent="-171450">
              <a:buFont typeface="Arial" panose="020B0604020202020204" pitchFamily="34" charset="0"/>
              <a:buChar char="•"/>
            </a:pPr>
            <a:r>
              <a:rPr lang="en-US" sz="1200" dirty="0">
                <a:solidFill>
                  <a:srgbClr val="1E293B"/>
                </a:solidFill>
                <a:latin typeface="Calibri" pitchFamily="34" charset="0"/>
                <a:cs typeface="Calibri" pitchFamily="34" charset="-120"/>
              </a:rPr>
              <a:t>Centers for Independent Living</a:t>
            </a:r>
          </a:p>
          <a:p>
            <a:pPr marL="171450" indent="-171450">
              <a:buFont typeface="Arial" panose="020B0604020202020204" pitchFamily="34" charset="0"/>
              <a:buChar char="•"/>
            </a:pPr>
            <a:r>
              <a:rPr lang="en-US" sz="1200" dirty="0">
                <a:solidFill>
                  <a:srgbClr val="1E293B"/>
                </a:solidFill>
                <a:latin typeface="Calibri" pitchFamily="34" charset="0"/>
                <a:cs typeface="Calibri" pitchFamily="34" charset="-120"/>
              </a:rPr>
              <a:t>Home Health Agencies </a:t>
            </a:r>
          </a:p>
          <a:p>
            <a:pPr marL="171450" indent="-171450">
              <a:buFont typeface="Arial" panose="020B0604020202020204" pitchFamily="34" charset="0"/>
              <a:buChar char="•"/>
            </a:pPr>
            <a:r>
              <a:rPr lang="en-US" sz="1200" dirty="0">
                <a:solidFill>
                  <a:srgbClr val="1E293B"/>
                </a:solidFill>
                <a:latin typeface="Calibri" pitchFamily="34" charset="0"/>
                <a:cs typeface="Calibri" pitchFamily="34" charset="-120"/>
              </a:rPr>
              <a:t>Community Care Teams </a:t>
            </a:r>
          </a:p>
          <a:p>
            <a:endParaRPr lang="en-US" sz="1200" dirty="0"/>
          </a:p>
        </p:txBody>
      </p:sp>
      <p:sp>
        <p:nvSpPr>
          <p:cNvPr id="12" name="Shape 10"/>
          <p:cNvSpPr/>
          <p:nvPr/>
        </p:nvSpPr>
        <p:spPr>
          <a:xfrm>
            <a:off x="3200400" y="1783089"/>
            <a:ext cx="2560320" cy="2220677"/>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3" name="Shape 11"/>
          <p:cNvSpPr/>
          <p:nvPr/>
        </p:nvSpPr>
        <p:spPr>
          <a:xfrm>
            <a:off x="3337560" y="1907187"/>
            <a:ext cx="457200" cy="457200"/>
          </a:xfrm>
          <a:prstGeom prst="ellipse">
            <a:avLst/>
          </a:prstGeom>
          <a:solidFill>
            <a:srgbClr val="028090"/>
          </a:solidFill>
          <a:ln w="12700">
            <a:solidFill>
              <a:srgbClr val="028090"/>
            </a:solidFill>
            <a:prstDash val="solid"/>
          </a:ln>
        </p:spPr>
        <p:txBody>
          <a:bodyPr/>
          <a:lstStyle/>
          <a:p>
            <a:endParaRPr lang="en-US"/>
          </a:p>
        </p:txBody>
      </p:sp>
      <p:sp>
        <p:nvSpPr>
          <p:cNvPr id="14" name="Text 12"/>
          <p:cNvSpPr/>
          <p:nvPr/>
        </p:nvSpPr>
        <p:spPr>
          <a:xfrm>
            <a:off x="3337560" y="1916331"/>
            <a:ext cx="457200" cy="438912"/>
          </a:xfrm>
          <a:prstGeom prst="rect">
            <a:avLst/>
          </a:prstGeom>
          <a:noFill/>
          <a:ln/>
        </p:spPr>
        <p:txBody>
          <a:bodyPr wrap="square" lIns="0" tIns="0" rIns="0" bIns="0" rtlCol="0" anchor="ctr"/>
          <a:lstStyle/>
          <a:p>
            <a:pPr marL="0" indent="0" algn="ctr">
              <a:buNone/>
            </a:pPr>
            <a:r>
              <a:rPr lang="en-US" sz="1600" dirty="0">
                <a:solidFill>
                  <a:srgbClr val="FFFFFF"/>
                </a:solidFill>
              </a:rPr>
              <a:t>✔</a:t>
            </a:r>
            <a:endParaRPr lang="en-US" sz="1600" dirty="0"/>
          </a:p>
        </p:txBody>
      </p:sp>
      <p:sp>
        <p:nvSpPr>
          <p:cNvPr id="15" name="Text 13"/>
          <p:cNvSpPr/>
          <p:nvPr/>
        </p:nvSpPr>
        <p:spPr>
          <a:xfrm>
            <a:off x="3886200" y="1898043"/>
            <a:ext cx="173736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Survey Types</a:t>
            </a:r>
            <a:endParaRPr lang="en-US" sz="1300" dirty="0"/>
          </a:p>
        </p:txBody>
      </p:sp>
      <p:sp>
        <p:nvSpPr>
          <p:cNvPr id="16" name="Text 14"/>
          <p:cNvSpPr/>
          <p:nvPr/>
        </p:nvSpPr>
        <p:spPr>
          <a:xfrm>
            <a:off x="3383280" y="2325193"/>
            <a:ext cx="2240280" cy="1874520"/>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ea typeface="Calibri" pitchFamily="34" charset="-122"/>
              <a:cs typeface="Calibri" pitchFamily="34" charset="-120"/>
            </a:endParaRPr>
          </a:p>
          <a:p>
            <a:pPr marL="0" indent="0">
              <a:buNone/>
            </a:pPr>
            <a:r>
              <a:rPr lang="en-US" sz="1200" dirty="0">
                <a:solidFill>
                  <a:srgbClr val="1E293B"/>
                </a:solidFill>
                <a:latin typeface="Calibri" pitchFamily="34" charset="0"/>
                <a:ea typeface="Calibri" pitchFamily="34" charset="-122"/>
                <a:cs typeface="Calibri" pitchFamily="34" charset="-120"/>
              </a:rPr>
              <a:t>Initial Survey </a:t>
            </a:r>
          </a:p>
        </p:txBody>
      </p:sp>
      <p:sp>
        <p:nvSpPr>
          <p:cNvPr id="17" name="Shape 15"/>
          <p:cNvSpPr/>
          <p:nvPr/>
        </p:nvSpPr>
        <p:spPr>
          <a:xfrm>
            <a:off x="6035040" y="1783089"/>
            <a:ext cx="2560320" cy="2220677"/>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8" name="Shape 16"/>
          <p:cNvSpPr/>
          <p:nvPr/>
        </p:nvSpPr>
        <p:spPr>
          <a:xfrm>
            <a:off x="6172200" y="1907187"/>
            <a:ext cx="457200" cy="457200"/>
          </a:xfrm>
          <a:prstGeom prst="ellipse">
            <a:avLst/>
          </a:prstGeom>
          <a:solidFill>
            <a:srgbClr val="028090"/>
          </a:solidFill>
          <a:ln w="12700">
            <a:solidFill>
              <a:srgbClr val="028090"/>
            </a:solidFill>
            <a:prstDash val="solid"/>
          </a:ln>
        </p:spPr>
        <p:txBody>
          <a:bodyPr/>
          <a:lstStyle/>
          <a:p>
            <a:endParaRPr lang="en-US"/>
          </a:p>
        </p:txBody>
      </p:sp>
      <p:sp>
        <p:nvSpPr>
          <p:cNvPr id="19" name="Text 17"/>
          <p:cNvSpPr/>
          <p:nvPr/>
        </p:nvSpPr>
        <p:spPr>
          <a:xfrm>
            <a:off x="6172200" y="1916331"/>
            <a:ext cx="457200" cy="438912"/>
          </a:xfrm>
          <a:prstGeom prst="rect">
            <a:avLst/>
          </a:prstGeom>
          <a:noFill/>
          <a:ln/>
        </p:spPr>
        <p:txBody>
          <a:bodyPr wrap="square" lIns="0" tIns="0" rIns="0" bIns="0" rtlCol="0" anchor="ctr"/>
          <a:lstStyle/>
          <a:p>
            <a:pPr marL="0" indent="0" algn="ctr">
              <a:buNone/>
            </a:pPr>
            <a:r>
              <a:rPr lang="en-US" sz="1600" dirty="0">
                <a:solidFill>
                  <a:srgbClr val="FFFFFF"/>
                </a:solidFill>
              </a:rPr>
              <a:t>→</a:t>
            </a:r>
            <a:endParaRPr lang="en-US" sz="1600" dirty="0"/>
          </a:p>
        </p:txBody>
      </p:sp>
      <p:sp>
        <p:nvSpPr>
          <p:cNvPr id="20" name="Text 18"/>
          <p:cNvSpPr/>
          <p:nvPr/>
        </p:nvSpPr>
        <p:spPr>
          <a:xfrm>
            <a:off x="6720840" y="1898043"/>
            <a:ext cx="173736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Accreditation Levels</a:t>
            </a:r>
            <a:endParaRPr lang="en-US" sz="1300" dirty="0"/>
          </a:p>
        </p:txBody>
      </p:sp>
      <p:sp>
        <p:nvSpPr>
          <p:cNvPr id="21" name="Text 19"/>
          <p:cNvSpPr/>
          <p:nvPr/>
        </p:nvSpPr>
        <p:spPr>
          <a:xfrm>
            <a:off x="6217920" y="2325193"/>
            <a:ext cx="2240280" cy="1874520"/>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ea typeface="Calibri" pitchFamily="34" charset="-122"/>
              <a:cs typeface="Calibri" pitchFamily="34" charset="-120"/>
            </a:endParaRPr>
          </a:p>
          <a:p>
            <a:pPr marL="0" indent="0">
              <a:buNone/>
            </a:pPr>
            <a:r>
              <a:rPr lang="en-US" sz="1200" dirty="0">
                <a:solidFill>
                  <a:srgbClr val="1E293B"/>
                </a:solidFill>
                <a:latin typeface="Calibri" pitchFamily="34" charset="0"/>
                <a:ea typeface="Calibri" pitchFamily="34" charset="-122"/>
                <a:cs typeface="Calibri" pitchFamily="34" charset="-120"/>
              </a:rPr>
              <a:t>Accredited · 3 Years</a:t>
            </a:r>
          </a:p>
          <a:p>
            <a:pPr marL="0" indent="0">
              <a:buNone/>
            </a:pPr>
            <a:r>
              <a:rPr lang="en-US" sz="1200" dirty="0">
                <a:solidFill>
                  <a:srgbClr val="1E293B"/>
                </a:solidFill>
                <a:latin typeface="Calibri" pitchFamily="34" charset="0"/>
                <a:cs typeface="Calibri" pitchFamily="34" charset="-120"/>
              </a:rPr>
              <a:t>Accredited – 2 Years</a:t>
            </a:r>
          </a:p>
          <a:p>
            <a:pPr marL="0" indent="0">
              <a:buNone/>
            </a:pPr>
            <a:r>
              <a:rPr lang="en-US" sz="1200" dirty="0">
                <a:solidFill>
                  <a:srgbClr val="1E293B"/>
                </a:solidFill>
                <a:latin typeface="Calibri" pitchFamily="34" charset="0"/>
                <a:cs typeface="Calibri" pitchFamily="34" charset="-120"/>
              </a:rPr>
              <a:t>Denied</a:t>
            </a:r>
            <a:endParaRPr lang="en-US" sz="1200" dirty="0"/>
          </a:p>
        </p:txBody>
      </p:sp>
      <p:sp>
        <p:nvSpPr>
          <p:cNvPr id="23" name="TextBox 22">
            <a:extLst>
              <a:ext uri="{FF2B5EF4-FFF2-40B4-BE49-F238E27FC236}">
                <a16:creationId xmlns:a16="http://schemas.microsoft.com/office/drawing/2014/main" id="{445420BF-BAC7-F635-FBA2-F7B7C8F27B5E}"/>
              </a:ext>
            </a:extLst>
          </p:cNvPr>
          <p:cNvSpPr txBox="1"/>
          <p:nvPr/>
        </p:nvSpPr>
        <p:spPr>
          <a:xfrm>
            <a:off x="2207338" y="4342067"/>
            <a:ext cx="4864858" cy="4066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24" name="Shape 9">
            <a:extLst>
              <a:ext uri="{FF2B5EF4-FFF2-40B4-BE49-F238E27FC236}">
                <a16:creationId xmlns:a16="http://schemas.microsoft.com/office/drawing/2014/main" id="{DC32A680-DBD8-406E-2399-F51154A4E707}"/>
              </a:ext>
            </a:extLst>
          </p:cNvPr>
          <p:cNvSpPr/>
          <p:nvPr/>
        </p:nvSpPr>
        <p:spPr>
          <a:xfrm>
            <a:off x="457200" y="4213721"/>
            <a:ext cx="8229600" cy="482372"/>
          </a:xfrm>
          <a:prstGeom prst="rect">
            <a:avLst/>
          </a:prstGeom>
          <a:solidFill>
            <a:srgbClr val="E0F4F8"/>
          </a:solidFill>
          <a:ln w="12700">
            <a:solidFill>
              <a:srgbClr val="E0F4F8"/>
            </a:solidFill>
            <a:prstDash val="solid"/>
          </a:ln>
        </p:spPr>
        <p:txBody>
          <a:bodyPr/>
          <a:lstStyle/>
          <a:p>
            <a:r>
              <a:rPr lang="en-US" sz="1200" i="1" dirty="0">
                <a:solidFill>
                  <a:srgbClr val="92A4B4"/>
                </a:solidFill>
              </a:rPr>
              <a:t>Note: Organizations must manage a sufficient number of individuals to constitute a valid sample for NCQA evaluation, where standards require patient file review</a:t>
            </a:r>
            <a:r>
              <a:rPr lang="en-US" sz="1200" i="1" dirty="0">
                <a:solidFill>
                  <a:schemeClr val="accent5"/>
                </a:solidFill>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Why CM-LTSS Accreditation Matters</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1005840"/>
            <a:ext cx="4114800" cy="16459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9" name="Text 7"/>
          <p:cNvSpPr/>
          <p:nvPr/>
        </p:nvSpPr>
        <p:spPr>
          <a:xfrm>
            <a:off x="1051560" y="113385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Regulatory &amp; Contractual</a:t>
            </a:r>
            <a:endParaRPr lang="en-US" sz="1300" dirty="0"/>
          </a:p>
        </p:txBody>
      </p:sp>
      <p:sp>
        <p:nvSpPr>
          <p:cNvPr id="10" name="Text 8"/>
          <p:cNvSpPr/>
          <p:nvPr/>
        </p:nvSpPr>
        <p:spPr>
          <a:xfrm>
            <a:off x="548640" y="1554480"/>
            <a:ext cx="3794760" cy="960120"/>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ea typeface="Calibri" pitchFamily="34" charset="-122"/>
              <a:cs typeface="Calibri" pitchFamily="34" charset="-120"/>
            </a:endParaRPr>
          </a:p>
          <a:p>
            <a:pPr marL="0" indent="0">
              <a:buNone/>
            </a:pPr>
            <a:r>
              <a:rPr lang="en-US" sz="1200" dirty="0">
                <a:solidFill>
                  <a:srgbClr val="1E293B"/>
                </a:solidFill>
                <a:latin typeface="Calibri" pitchFamily="34" charset="0"/>
                <a:ea typeface="Calibri" pitchFamily="34" charset="-122"/>
                <a:cs typeface="Calibri" pitchFamily="34" charset="-120"/>
              </a:rPr>
              <a:t>Many state Medicaid contracts require or preference NCQA accreditation for MLTSS plans.</a:t>
            </a:r>
            <a:endParaRPr lang="en-US" sz="1200" dirty="0"/>
          </a:p>
        </p:txBody>
      </p:sp>
      <p:sp>
        <p:nvSpPr>
          <p:cNvPr id="11" name="Shape 9"/>
          <p:cNvSpPr/>
          <p:nvPr/>
        </p:nvSpPr>
        <p:spPr>
          <a:xfrm>
            <a:off x="4754880" y="1005840"/>
            <a:ext cx="4114800" cy="16459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3" name="Text 11"/>
          <p:cNvSpPr/>
          <p:nvPr/>
        </p:nvSpPr>
        <p:spPr>
          <a:xfrm>
            <a:off x="4892040" y="1152144"/>
            <a:ext cx="457200" cy="438912"/>
          </a:xfrm>
          <a:prstGeom prst="rect">
            <a:avLst/>
          </a:prstGeom>
          <a:noFill/>
          <a:ln/>
        </p:spPr>
        <p:txBody>
          <a:bodyPr wrap="square" lIns="0" tIns="0" rIns="0" bIns="0" rtlCol="0" anchor="ctr"/>
          <a:lstStyle/>
          <a:p>
            <a:pPr marL="0" indent="0" algn="ctr">
              <a:buNone/>
            </a:pPr>
            <a:endParaRPr lang="en-US" sz="1600" dirty="0"/>
          </a:p>
        </p:txBody>
      </p:sp>
      <p:sp>
        <p:nvSpPr>
          <p:cNvPr id="14" name="Text 12"/>
          <p:cNvSpPr/>
          <p:nvPr/>
        </p:nvSpPr>
        <p:spPr>
          <a:xfrm>
            <a:off x="5440680" y="113385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Member Outcomes</a:t>
            </a:r>
            <a:endParaRPr lang="en-US" sz="1300" dirty="0"/>
          </a:p>
        </p:txBody>
      </p:sp>
      <p:sp>
        <p:nvSpPr>
          <p:cNvPr id="15" name="Text 13"/>
          <p:cNvSpPr/>
          <p:nvPr/>
        </p:nvSpPr>
        <p:spPr>
          <a:xfrm>
            <a:off x="4937760" y="1554480"/>
            <a:ext cx="3794760" cy="960120"/>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ea typeface="Calibri" pitchFamily="34" charset="-122"/>
              <a:cs typeface="Calibri" pitchFamily="34" charset="-120"/>
            </a:endParaRPr>
          </a:p>
          <a:p>
            <a:pPr marL="0" indent="0">
              <a:buNone/>
            </a:pPr>
            <a:r>
              <a:rPr lang="en-US" sz="1200" dirty="0">
                <a:solidFill>
                  <a:srgbClr val="1E293B"/>
                </a:solidFill>
                <a:latin typeface="Calibri" pitchFamily="34" charset="0"/>
                <a:ea typeface="Calibri" pitchFamily="34" charset="-122"/>
                <a:cs typeface="Calibri" pitchFamily="34" charset="-120"/>
              </a:rPr>
              <a:t>Standards drive person-centered care, reducing unnecessary institutionalization and improving quality of life.</a:t>
            </a:r>
            <a:endParaRPr lang="en-US" sz="1200" dirty="0"/>
          </a:p>
        </p:txBody>
      </p:sp>
      <p:sp>
        <p:nvSpPr>
          <p:cNvPr id="16" name="Shape 14"/>
          <p:cNvSpPr/>
          <p:nvPr/>
        </p:nvSpPr>
        <p:spPr>
          <a:xfrm>
            <a:off x="365760" y="2834640"/>
            <a:ext cx="4114800" cy="16459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8" name="Text 16"/>
          <p:cNvSpPr/>
          <p:nvPr/>
        </p:nvSpPr>
        <p:spPr>
          <a:xfrm>
            <a:off x="502920" y="2980944"/>
            <a:ext cx="457200" cy="438912"/>
          </a:xfrm>
          <a:prstGeom prst="rect">
            <a:avLst/>
          </a:prstGeom>
          <a:noFill/>
          <a:ln/>
        </p:spPr>
        <p:txBody>
          <a:bodyPr wrap="square" lIns="0" tIns="0" rIns="0" bIns="0" rtlCol="0" anchor="ctr"/>
          <a:lstStyle/>
          <a:p>
            <a:pPr marL="0" indent="0" algn="ctr">
              <a:buNone/>
            </a:pPr>
            <a:r>
              <a:rPr lang="en-US" sz="1600" dirty="0">
                <a:solidFill>
                  <a:srgbClr val="FFFFFF"/>
                </a:solidFill>
              </a:rPr>
              <a:t>]</a:t>
            </a:r>
            <a:endParaRPr lang="en-US" sz="1600" dirty="0"/>
          </a:p>
        </p:txBody>
      </p:sp>
      <p:sp>
        <p:nvSpPr>
          <p:cNvPr id="19" name="Text 17"/>
          <p:cNvSpPr/>
          <p:nvPr/>
        </p:nvSpPr>
        <p:spPr>
          <a:xfrm>
            <a:off x="1051560" y="296265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Operational Excellence</a:t>
            </a:r>
            <a:endParaRPr lang="en-US" sz="1300" dirty="0"/>
          </a:p>
        </p:txBody>
      </p:sp>
      <p:sp>
        <p:nvSpPr>
          <p:cNvPr id="20" name="Text 18"/>
          <p:cNvSpPr/>
          <p:nvPr/>
        </p:nvSpPr>
        <p:spPr>
          <a:xfrm>
            <a:off x="548640" y="3383280"/>
            <a:ext cx="3794760" cy="960120"/>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ea typeface="Calibri" pitchFamily="34" charset="-122"/>
              <a:cs typeface="Calibri" pitchFamily="34" charset="-120"/>
            </a:endParaRPr>
          </a:p>
          <a:p>
            <a:pPr marL="0" indent="0">
              <a:buNone/>
            </a:pPr>
            <a:r>
              <a:rPr lang="en-US" sz="1200" dirty="0">
                <a:solidFill>
                  <a:srgbClr val="1E293B"/>
                </a:solidFill>
                <a:latin typeface="Calibri" pitchFamily="34" charset="0"/>
                <a:ea typeface="Calibri" pitchFamily="34" charset="-122"/>
                <a:cs typeface="Calibri" pitchFamily="34" charset="-120"/>
              </a:rPr>
              <a:t>Accreditation readiness builds stronger internal processes, documentation, and oversight systems.</a:t>
            </a:r>
            <a:endParaRPr lang="en-US" sz="1200" dirty="0"/>
          </a:p>
        </p:txBody>
      </p:sp>
      <p:sp>
        <p:nvSpPr>
          <p:cNvPr id="21" name="Shape 19"/>
          <p:cNvSpPr/>
          <p:nvPr/>
        </p:nvSpPr>
        <p:spPr>
          <a:xfrm>
            <a:off x="4754880" y="2834640"/>
            <a:ext cx="4114800" cy="16459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23" name="Text 21"/>
          <p:cNvSpPr/>
          <p:nvPr/>
        </p:nvSpPr>
        <p:spPr>
          <a:xfrm>
            <a:off x="4892040" y="2980944"/>
            <a:ext cx="457200" cy="438912"/>
          </a:xfrm>
          <a:prstGeom prst="rect">
            <a:avLst/>
          </a:prstGeom>
          <a:noFill/>
          <a:ln/>
        </p:spPr>
        <p:txBody>
          <a:bodyPr wrap="square" lIns="0" tIns="0" rIns="0" bIns="0" rtlCol="0" anchor="ctr"/>
          <a:lstStyle/>
          <a:p>
            <a:pPr marL="0" indent="0" algn="ctr">
              <a:buNone/>
            </a:pPr>
            <a:endParaRPr lang="en-US" sz="1600" dirty="0"/>
          </a:p>
        </p:txBody>
      </p:sp>
      <p:sp>
        <p:nvSpPr>
          <p:cNvPr id="24" name="Text 22"/>
          <p:cNvSpPr/>
          <p:nvPr/>
        </p:nvSpPr>
        <p:spPr>
          <a:xfrm>
            <a:off x="5440680" y="296265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Market Competitiveness</a:t>
            </a:r>
            <a:endParaRPr lang="en-US" sz="1300" dirty="0"/>
          </a:p>
        </p:txBody>
      </p:sp>
      <p:sp>
        <p:nvSpPr>
          <p:cNvPr id="25" name="Text 23"/>
          <p:cNvSpPr/>
          <p:nvPr/>
        </p:nvSpPr>
        <p:spPr>
          <a:xfrm>
            <a:off x="4937760" y="3383280"/>
            <a:ext cx="3794760" cy="960120"/>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ea typeface="Calibri" pitchFamily="34" charset="-122"/>
              <a:cs typeface="Calibri" pitchFamily="34" charset="-120"/>
            </a:endParaRPr>
          </a:p>
          <a:p>
            <a:pPr marL="0" indent="0">
              <a:buNone/>
            </a:pPr>
            <a:r>
              <a:rPr lang="en-US" sz="1200" dirty="0">
                <a:solidFill>
                  <a:srgbClr val="1E293B"/>
                </a:solidFill>
                <a:latin typeface="Calibri" pitchFamily="34" charset="0"/>
                <a:ea typeface="Calibri" pitchFamily="34" charset="-122"/>
                <a:cs typeface="Calibri" pitchFamily="34" charset="-120"/>
              </a:rPr>
              <a:t>Accreditation signals quality to purchasers, state agencies, and members — strengthening RFP responses.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028090"/>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02C39A"/>
          </a:solidFill>
          <a:ln w="12700">
            <a:solidFill>
              <a:srgbClr val="02C39A"/>
            </a:solidFill>
            <a:prstDash val="solid"/>
          </a:ln>
        </p:spPr>
        <p:txBody>
          <a:bodyPr/>
          <a:lstStyle/>
          <a:p>
            <a:endParaRPr lang="en-US"/>
          </a:p>
        </p:txBody>
      </p:sp>
      <p:sp>
        <p:nvSpPr>
          <p:cNvPr id="3" name="Text 1"/>
          <p:cNvSpPr/>
          <p:nvPr/>
        </p:nvSpPr>
        <p:spPr>
          <a:xfrm>
            <a:off x="548640" y="1463040"/>
            <a:ext cx="8046720" cy="457200"/>
          </a:xfrm>
          <a:prstGeom prst="rect">
            <a:avLst/>
          </a:prstGeom>
          <a:noFill/>
          <a:ln/>
        </p:spPr>
        <p:txBody>
          <a:bodyPr wrap="square" lIns="0" tIns="0" rIns="0" bIns="0" rtlCol="0" anchor="ctr"/>
          <a:lstStyle/>
          <a:p>
            <a:pPr marL="0" indent="0" algn="l">
              <a:buNone/>
            </a:pPr>
            <a:r>
              <a:rPr lang="en-US" sz="1400" b="1" kern="0" spc="400" dirty="0">
                <a:solidFill>
                  <a:srgbClr val="02C39A"/>
                </a:solidFill>
                <a:latin typeface="Calibri" pitchFamily="34" charset="0"/>
                <a:ea typeface="Calibri" pitchFamily="34" charset="-122"/>
                <a:cs typeface="Calibri" pitchFamily="34" charset="-120"/>
              </a:rPr>
              <a:t>SECTION 01</a:t>
            </a:r>
            <a:endParaRPr lang="en-US" sz="1400" dirty="0"/>
          </a:p>
        </p:txBody>
      </p:sp>
      <p:sp>
        <p:nvSpPr>
          <p:cNvPr id="4" name="Text 2"/>
          <p:cNvSpPr/>
          <p:nvPr/>
        </p:nvSpPr>
        <p:spPr>
          <a:xfrm>
            <a:off x="548640" y="1920240"/>
            <a:ext cx="8046720" cy="1280160"/>
          </a:xfrm>
          <a:prstGeom prst="rect">
            <a:avLst/>
          </a:prstGeom>
          <a:noFill/>
          <a:ln/>
        </p:spPr>
        <p:txBody>
          <a:bodyPr wrap="square" lIns="0" tIns="0" rIns="0" bIns="0" rtlCol="0" anchor="ctr"/>
          <a:lstStyle/>
          <a:p>
            <a:pPr marL="0" indent="0" algn="l">
              <a:buNone/>
            </a:pPr>
            <a:r>
              <a:rPr lang="en-US" sz="3800" b="1" dirty="0">
                <a:solidFill>
                  <a:srgbClr val="FFFFFF"/>
                </a:solidFill>
                <a:latin typeface="Calibri" pitchFamily="34" charset="0"/>
                <a:ea typeface="Calibri" pitchFamily="34" charset="-122"/>
                <a:cs typeface="Calibri" pitchFamily="34" charset="-120"/>
              </a:rPr>
              <a:t>The 8 CM-LTSS Standards</a:t>
            </a:r>
            <a:endParaRPr lang="en-US" sz="3800" dirty="0"/>
          </a:p>
        </p:txBody>
      </p:sp>
      <p:sp>
        <p:nvSpPr>
          <p:cNvPr id="5" name="Text 3"/>
          <p:cNvSpPr/>
          <p:nvPr/>
        </p:nvSpPr>
        <p:spPr>
          <a:xfrm>
            <a:off x="548640" y="3200400"/>
            <a:ext cx="8046720" cy="640080"/>
          </a:xfrm>
          <a:prstGeom prst="rect">
            <a:avLst/>
          </a:prstGeom>
          <a:noFill/>
          <a:ln/>
        </p:spPr>
        <p:txBody>
          <a:bodyPr wrap="square" lIns="0" tIns="0" rIns="0" bIns="0" rtlCol="0" anchor="ctr"/>
          <a:lstStyle/>
          <a:p>
            <a:pPr marL="0" indent="0" algn="l">
              <a:buNone/>
            </a:pPr>
            <a:r>
              <a:rPr lang="en-US" sz="1600" dirty="0">
                <a:solidFill>
                  <a:srgbClr val="C9E8F0"/>
                </a:solidFill>
                <a:latin typeface="Calibri" pitchFamily="34" charset="0"/>
                <a:ea typeface="Calibri" pitchFamily="34" charset="-122"/>
                <a:cs typeface="Calibri" pitchFamily="34" charset="-120"/>
              </a:rPr>
              <a:t>Understanding what NCQA evaluates — and what your organization must demonstrate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Overview: 8 CM-LTSS Standards at a Glance</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868680"/>
            <a:ext cx="4114800" cy="804672"/>
          </a:xfrm>
          <a:prstGeom prst="rect">
            <a:avLst/>
          </a:prstGeom>
          <a:solidFill>
            <a:srgbClr val="0A2E52"/>
          </a:solidFill>
          <a:ln/>
          <a:effectLst>
            <a:outerShdw blurRad="50800" dist="25400" dir="8100000" algn="bl" rotWithShape="0">
              <a:srgbClr val="000000">
                <a:alpha val="12000"/>
              </a:srgbClr>
            </a:outerShdw>
          </a:effectLst>
        </p:spPr>
        <p:txBody>
          <a:bodyPr/>
          <a:lstStyle/>
          <a:p>
            <a:endParaRPr lang="en-US"/>
          </a:p>
        </p:txBody>
      </p:sp>
      <p:sp>
        <p:nvSpPr>
          <p:cNvPr id="7" name="Shape 5"/>
          <p:cNvSpPr/>
          <p:nvPr/>
        </p:nvSpPr>
        <p:spPr>
          <a:xfrm>
            <a:off x="457200" y="1024128"/>
            <a:ext cx="493776" cy="493776"/>
          </a:xfrm>
          <a:prstGeom prst="ellipse">
            <a:avLst/>
          </a:prstGeom>
          <a:solidFill>
            <a:srgbClr val="FFFFFF"/>
          </a:solidFill>
          <a:ln w="12700">
            <a:solidFill>
              <a:srgbClr val="FFFFFF"/>
            </a:solidFill>
            <a:prstDash val="solid"/>
          </a:ln>
        </p:spPr>
        <p:txBody>
          <a:bodyPr/>
          <a:lstStyle/>
          <a:p>
            <a:endParaRPr lang="en-US"/>
          </a:p>
        </p:txBody>
      </p:sp>
      <p:sp>
        <p:nvSpPr>
          <p:cNvPr id="8" name="Text 6"/>
          <p:cNvSpPr/>
          <p:nvPr/>
        </p:nvSpPr>
        <p:spPr>
          <a:xfrm>
            <a:off x="457200" y="1024128"/>
            <a:ext cx="493776" cy="493776"/>
          </a:xfrm>
          <a:prstGeom prst="rect">
            <a:avLst/>
          </a:prstGeom>
          <a:noFill/>
          <a:ln/>
        </p:spPr>
        <p:txBody>
          <a:bodyPr wrap="square" lIns="0" tIns="0" rIns="0" bIns="0" rtlCol="0" anchor="ctr"/>
          <a:lstStyle/>
          <a:p>
            <a:pPr marL="0" indent="0" algn="ctr">
              <a:buNone/>
            </a:pPr>
            <a:r>
              <a:rPr lang="en-US" sz="1800" b="1" dirty="0">
                <a:solidFill>
                  <a:srgbClr val="0A2E52"/>
                </a:solidFill>
              </a:rPr>
              <a:t>1</a:t>
            </a:r>
            <a:endParaRPr lang="en-US" sz="1800" dirty="0"/>
          </a:p>
        </p:txBody>
      </p:sp>
      <p:sp>
        <p:nvSpPr>
          <p:cNvPr id="9" name="Text 7"/>
          <p:cNvSpPr/>
          <p:nvPr/>
        </p:nvSpPr>
        <p:spPr>
          <a:xfrm>
            <a:off x="1051560" y="86868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1: Program Description</a:t>
            </a:r>
            <a:endParaRPr lang="en-US" sz="1300" dirty="0"/>
          </a:p>
        </p:txBody>
      </p:sp>
      <p:sp>
        <p:nvSpPr>
          <p:cNvPr id="10" name="Shape 8"/>
          <p:cNvSpPr/>
          <p:nvPr/>
        </p:nvSpPr>
        <p:spPr>
          <a:xfrm>
            <a:off x="4754880" y="868680"/>
            <a:ext cx="4114800" cy="804672"/>
          </a:xfrm>
          <a:prstGeom prst="rect">
            <a:avLst/>
          </a:prstGeom>
          <a:solidFill>
            <a:srgbClr val="028090"/>
          </a:solidFill>
          <a:ln/>
          <a:effectLst>
            <a:outerShdw blurRad="50800" dist="25400" dir="8100000" algn="bl" rotWithShape="0">
              <a:srgbClr val="000000">
                <a:alpha val="12000"/>
              </a:srgbClr>
            </a:outerShdw>
          </a:effectLst>
        </p:spPr>
        <p:txBody>
          <a:bodyPr/>
          <a:lstStyle/>
          <a:p>
            <a:endParaRPr lang="en-US"/>
          </a:p>
        </p:txBody>
      </p:sp>
      <p:sp>
        <p:nvSpPr>
          <p:cNvPr id="11" name="Shape 9"/>
          <p:cNvSpPr/>
          <p:nvPr/>
        </p:nvSpPr>
        <p:spPr>
          <a:xfrm>
            <a:off x="4846320" y="1024128"/>
            <a:ext cx="493776" cy="493776"/>
          </a:xfrm>
          <a:prstGeom prst="ellipse">
            <a:avLst/>
          </a:prstGeom>
          <a:solidFill>
            <a:srgbClr val="FFFFFF"/>
          </a:solidFill>
          <a:ln w="12700">
            <a:solidFill>
              <a:srgbClr val="FFFFFF"/>
            </a:solidFill>
            <a:prstDash val="solid"/>
          </a:ln>
        </p:spPr>
        <p:txBody>
          <a:bodyPr/>
          <a:lstStyle/>
          <a:p>
            <a:endParaRPr lang="en-US"/>
          </a:p>
        </p:txBody>
      </p:sp>
      <p:sp>
        <p:nvSpPr>
          <p:cNvPr id="12" name="Text 10"/>
          <p:cNvSpPr/>
          <p:nvPr/>
        </p:nvSpPr>
        <p:spPr>
          <a:xfrm>
            <a:off x="4846320" y="1024128"/>
            <a:ext cx="493776" cy="493776"/>
          </a:xfrm>
          <a:prstGeom prst="rect">
            <a:avLst/>
          </a:prstGeom>
          <a:noFill/>
          <a:ln/>
        </p:spPr>
        <p:txBody>
          <a:bodyPr wrap="square" lIns="0" tIns="0" rIns="0" bIns="0" rtlCol="0" anchor="ctr"/>
          <a:lstStyle/>
          <a:p>
            <a:pPr marL="0" indent="0" algn="ctr">
              <a:buNone/>
            </a:pPr>
            <a:r>
              <a:rPr lang="en-US" sz="1800" b="1" dirty="0">
                <a:solidFill>
                  <a:srgbClr val="028090"/>
                </a:solidFill>
              </a:rPr>
              <a:t>2</a:t>
            </a:r>
            <a:endParaRPr lang="en-US" sz="1800" dirty="0"/>
          </a:p>
        </p:txBody>
      </p:sp>
      <p:sp>
        <p:nvSpPr>
          <p:cNvPr id="13" name="Text 11"/>
          <p:cNvSpPr/>
          <p:nvPr/>
        </p:nvSpPr>
        <p:spPr>
          <a:xfrm>
            <a:off x="5440680" y="86868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2: Assessment Process</a:t>
            </a:r>
            <a:endParaRPr lang="en-US" sz="1300" dirty="0"/>
          </a:p>
        </p:txBody>
      </p:sp>
      <p:sp>
        <p:nvSpPr>
          <p:cNvPr id="14" name="Shape 12"/>
          <p:cNvSpPr/>
          <p:nvPr/>
        </p:nvSpPr>
        <p:spPr>
          <a:xfrm>
            <a:off x="365760" y="1828800"/>
            <a:ext cx="4114800" cy="804672"/>
          </a:xfrm>
          <a:prstGeom prst="rect">
            <a:avLst/>
          </a:prstGeom>
          <a:solidFill>
            <a:srgbClr val="025E73"/>
          </a:solidFill>
          <a:ln/>
          <a:effectLst>
            <a:outerShdw blurRad="50800" dist="25400" dir="8100000" algn="bl" rotWithShape="0">
              <a:srgbClr val="000000">
                <a:alpha val="12000"/>
              </a:srgbClr>
            </a:outerShdw>
          </a:effectLst>
        </p:spPr>
        <p:txBody>
          <a:bodyPr/>
          <a:lstStyle/>
          <a:p>
            <a:endParaRPr lang="en-US"/>
          </a:p>
        </p:txBody>
      </p:sp>
      <p:sp>
        <p:nvSpPr>
          <p:cNvPr id="15" name="Shape 13"/>
          <p:cNvSpPr/>
          <p:nvPr/>
        </p:nvSpPr>
        <p:spPr>
          <a:xfrm>
            <a:off x="457200" y="1984248"/>
            <a:ext cx="493776" cy="493776"/>
          </a:xfrm>
          <a:prstGeom prst="ellipse">
            <a:avLst/>
          </a:prstGeom>
          <a:solidFill>
            <a:srgbClr val="FFFFFF"/>
          </a:solidFill>
          <a:ln w="12700">
            <a:solidFill>
              <a:srgbClr val="FFFFFF"/>
            </a:solidFill>
            <a:prstDash val="solid"/>
          </a:ln>
        </p:spPr>
        <p:txBody>
          <a:bodyPr/>
          <a:lstStyle/>
          <a:p>
            <a:endParaRPr lang="en-US"/>
          </a:p>
        </p:txBody>
      </p:sp>
      <p:sp>
        <p:nvSpPr>
          <p:cNvPr id="16" name="Text 14"/>
          <p:cNvSpPr/>
          <p:nvPr/>
        </p:nvSpPr>
        <p:spPr>
          <a:xfrm>
            <a:off x="457200" y="1984248"/>
            <a:ext cx="493776" cy="493776"/>
          </a:xfrm>
          <a:prstGeom prst="rect">
            <a:avLst/>
          </a:prstGeom>
          <a:noFill/>
          <a:ln/>
        </p:spPr>
        <p:txBody>
          <a:bodyPr wrap="square" lIns="0" tIns="0" rIns="0" bIns="0" rtlCol="0" anchor="ctr"/>
          <a:lstStyle/>
          <a:p>
            <a:pPr marL="0" indent="0" algn="ctr">
              <a:buNone/>
            </a:pPr>
            <a:r>
              <a:rPr lang="en-US" sz="1800" b="1" dirty="0">
                <a:solidFill>
                  <a:srgbClr val="025E73"/>
                </a:solidFill>
              </a:rPr>
              <a:t>3</a:t>
            </a:r>
            <a:endParaRPr lang="en-US" sz="1800" dirty="0"/>
          </a:p>
        </p:txBody>
      </p:sp>
      <p:sp>
        <p:nvSpPr>
          <p:cNvPr id="17" name="Text 15"/>
          <p:cNvSpPr/>
          <p:nvPr/>
        </p:nvSpPr>
        <p:spPr>
          <a:xfrm>
            <a:off x="1051560" y="182880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3: Person-Centered Care Planning &amp; Monitoring</a:t>
            </a:r>
            <a:endParaRPr lang="en-US" sz="1300" dirty="0"/>
          </a:p>
        </p:txBody>
      </p:sp>
      <p:sp>
        <p:nvSpPr>
          <p:cNvPr id="18" name="Shape 16"/>
          <p:cNvSpPr/>
          <p:nvPr/>
        </p:nvSpPr>
        <p:spPr>
          <a:xfrm>
            <a:off x="4754880" y="1828800"/>
            <a:ext cx="4114800" cy="804672"/>
          </a:xfrm>
          <a:prstGeom prst="rect">
            <a:avLst/>
          </a:prstGeom>
          <a:solidFill>
            <a:srgbClr val="028090"/>
          </a:solidFill>
          <a:ln/>
          <a:effectLst>
            <a:outerShdw blurRad="50800" dist="25400" dir="8100000" algn="bl" rotWithShape="0">
              <a:srgbClr val="000000">
                <a:alpha val="12000"/>
              </a:srgbClr>
            </a:outerShdw>
          </a:effectLst>
        </p:spPr>
        <p:txBody>
          <a:bodyPr/>
          <a:lstStyle/>
          <a:p>
            <a:endParaRPr lang="en-US"/>
          </a:p>
        </p:txBody>
      </p:sp>
      <p:sp>
        <p:nvSpPr>
          <p:cNvPr id="19" name="Shape 17"/>
          <p:cNvSpPr/>
          <p:nvPr/>
        </p:nvSpPr>
        <p:spPr>
          <a:xfrm>
            <a:off x="4846320" y="1984248"/>
            <a:ext cx="493776" cy="493776"/>
          </a:xfrm>
          <a:prstGeom prst="ellipse">
            <a:avLst/>
          </a:prstGeom>
          <a:solidFill>
            <a:srgbClr val="FFFFFF"/>
          </a:solidFill>
          <a:ln w="12700">
            <a:solidFill>
              <a:srgbClr val="FFFFFF"/>
            </a:solidFill>
            <a:prstDash val="solid"/>
          </a:ln>
        </p:spPr>
        <p:txBody>
          <a:bodyPr/>
          <a:lstStyle/>
          <a:p>
            <a:endParaRPr lang="en-US"/>
          </a:p>
        </p:txBody>
      </p:sp>
      <p:sp>
        <p:nvSpPr>
          <p:cNvPr id="20" name="Text 18"/>
          <p:cNvSpPr/>
          <p:nvPr/>
        </p:nvSpPr>
        <p:spPr>
          <a:xfrm>
            <a:off x="4846320" y="1984248"/>
            <a:ext cx="493776" cy="493776"/>
          </a:xfrm>
          <a:prstGeom prst="rect">
            <a:avLst/>
          </a:prstGeom>
          <a:noFill/>
          <a:ln/>
        </p:spPr>
        <p:txBody>
          <a:bodyPr wrap="square" lIns="0" tIns="0" rIns="0" bIns="0" rtlCol="0" anchor="ctr"/>
          <a:lstStyle/>
          <a:p>
            <a:pPr marL="0" indent="0" algn="ctr">
              <a:buNone/>
            </a:pPr>
            <a:r>
              <a:rPr lang="en-US" sz="1800" b="1" dirty="0">
                <a:solidFill>
                  <a:srgbClr val="028090"/>
                </a:solidFill>
              </a:rPr>
              <a:t>4</a:t>
            </a:r>
            <a:endParaRPr lang="en-US" sz="1800" dirty="0"/>
          </a:p>
        </p:txBody>
      </p:sp>
      <p:sp>
        <p:nvSpPr>
          <p:cNvPr id="21" name="Text 19"/>
          <p:cNvSpPr/>
          <p:nvPr/>
        </p:nvSpPr>
        <p:spPr>
          <a:xfrm>
            <a:off x="5440680" y="182880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4: Care Transitions</a:t>
            </a:r>
            <a:endParaRPr lang="en-US" sz="1300" dirty="0"/>
          </a:p>
        </p:txBody>
      </p:sp>
      <p:sp>
        <p:nvSpPr>
          <p:cNvPr id="22" name="Shape 20"/>
          <p:cNvSpPr/>
          <p:nvPr/>
        </p:nvSpPr>
        <p:spPr>
          <a:xfrm>
            <a:off x="365760" y="2788920"/>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3" name="Shape 21"/>
          <p:cNvSpPr/>
          <p:nvPr/>
        </p:nvSpPr>
        <p:spPr>
          <a:xfrm>
            <a:off x="457200" y="2944368"/>
            <a:ext cx="493776" cy="493776"/>
          </a:xfrm>
          <a:prstGeom prst="ellipse">
            <a:avLst/>
          </a:prstGeom>
          <a:solidFill>
            <a:srgbClr val="FFFFFF"/>
          </a:solidFill>
          <a:ln w="12700">
            <a:solidFill>
              <a:srgbClr val="FFFFFF"/>
            </a:solidFill>
            <a:prstDash val="solid"/>
          </a:ln>
        </p:spPr>
        <p:txBody>
          <a:bodyPr/>
          <a:lstStyle/>
          <a:p>
            <a:endParaRPr lang="en-US"/>
          </a:p>
        </p:txBody>
      </p:sp>
      <p:sp>
        <p:nvSpPr>
          <p:cNvPr id="24" name="Text 22"/>
          <p:cNvSpPr/>
          <p:nvPr/>
        </p:nvSpPr>
        <p:spPr>
          <a:xfrm>
            <a:off x="457200" y="2944368"/>
            <a:ext cx="493776" cy="493776"/>
          </a:xfrm>
          <a:prstGeom prst="rect">
            <a:avLst/>
          </a:prstGeom>
          <a:noFill/>
          <a:ln/>
        </p:spPr>
        <p:txBody>
          <a:bodyPr wrap="square" lIns="0" tIns="0" rIns="0" bIns="0" rtlCol="0" anchor="ctr"/>
          <a:lstStyle/>
          <a:p>
            <a:pPr marL="0" indent="0" algn="ctr">
              <a:buNone/>
            </a:pPr>
            <a:r>
              <a:rPr lang="en-US" sz="1800" b="1" dirty="0">
                <a:solidFill>
                  <a:srgbClr val="0499A3"/>
                </a:solidFill>
              </a:rPr>
              <a:t>5</a:t>
            </a:r>
            <a:endParaRPr lang="en-US" sz="1800" dirty="0"/>
          </a:p>
        </p:txBody>
      </p:sp>
      <p:sp>
        <p:nvSpPr>
          <p:cNvPr id="25" name="Text 23"/>
          <p:cNvSpPr/>
          <p:nvPr/>
        </p:nvSpPr>
        <p:spPr>
          <a:xfrm>
            <a:off x="10515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5: Measurement &amp; Quality Improvement</a:t>
            </a:r>
            <a:endParaRPr lang="en-US" sz="1300" dirty="0"/>
          </a:p>
        </p:txBody>
      </p:sp>
      <p:sp>
        <p:nvSpPr>
          <p:cNvPr id="26" name="Shape 24"/>
          <p:cNvSpPr/>
          <p:nvPr/>
        </p:nvSpPr>
        <p:spPr>
          <a:xfrm>
            <a:off x="4754880" y="2788920"/>
            <a:ext cx="4114800" cy="804672"/>
          </a:xfrm>
          <a:prstGeom prst="rect">
            <a:avLst/>
          </a:prstGeom>
          <a:solidFill>
            <a:srgbClr val="02B4A0"/>
          </a:solidFill>
          <a:ln/>
          <a:effectLst>
            <a:outerShdw blurRad="50800" dist="25400" dir="8100000" algn="bl" rotWithShape="0">
              <a:srgbClr val="000000">
                <a:alpha val="12000"/>
              </a:srgbClr>
            </a:outerShdw>
          </a:effectLst>
        </p:spPr>
        <p:txBody>
          <a:bodyPr/>
          <a:lstStyle/>
          <a:p>
            <a:endParaRPr lang="en-US"/>
          </a:p>
        </p:txBody>
      </p:sp>
      <p:sp>
        <p:nvSpPr>
          <p:cNvPr id="27" name="Shape 25"/>
          <p:cNvSpPr/>
          <p:nvPr/>
        </p:nvSpPr>
        <p:spPr>
          <a:xfrm>
            <a:off x="4846320" y="2944368"/>
            <a:ext cx="493776" cy="493776"/>
          </a:xfrm>
          <a:prstGeom prst="ellipse">
            <a:avLst/>
          </a:prstGeom>
          <a:solidFill>
            <a:srgbClr val="FFFFFF"/>
          </a:solidFill>
          <a:ln w="12700">
            <a:solidFill>
              <a:srgbClr val="FFFFFF"/>
            </a:solidFill>
            <a:prstDash val="solid"/>
          </a:ln>
        </p:spPr>
        <p:txBody>
          <a:bodyPr/>
          <a:lstStyle/>
          <a:p>
            <a:endParaRPr lang="en-US"/>
          </a:p>
        </p:txBody>
      </p:sp>
      <p:sp>
        <p:nvSpPr>
          <p:cNvPr id="28" name="Text 26"/>
          <p:cNvSpPr/>
          <p:nvPr/>
        </p:nvSpPr>
        <p:spPr>
          <a:xfrm>
            <a:off x="4846320" y="2944368"/>
            <a:ext cx="493776" cy="493776"/>
          </a:xfrm>
          <a:prstGeom prst="rect">
            <a:avLst/>
          </a:prstGeom>
          <a:noFill/>
          <a:ln/>
        </p:spPr>
        <p:txBody>
          <a:bodyPr wrap="square" lIns="0" tIns="0" rIns="0" bIns="0" rtlCol="0" anchor="ctr"/>
          <a:lstStyle/>
          <a:p>
            <a:pPr marL="0" indent="0" algn="ctr">
              <a:buNone/>
            </a:pPr>
            <a:r>
              <a:rPr lang="en-US" sz="1800" b="1" dirty="0">
                <a:solidFill>
                  <a:srgbClr val="02B4A0"/>
                </a:solidFill>
              </a:rPr>
              <a:t>6</a:t>
            </a:r>
            <a:endParaRPr lang="en-US" sz="1800" dirty="0"/>
          </a:p>
        </p:txBody>
      </p:sp>
      <p:sp>
        <p:nvSpPr>
          <p:cNvPr id="29" name="Text 27"/>
          <p:cNvSpPr/>
          <p:nvPr/>
        </p:nvSpPr>
        <p:spPr>
          <a:xfrm>
            <a:off x="544068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6: Staffing, Training &amp; Verification</a:t>
            </a:r>
            <a:endParaRPr lang="en-US" sz="1300" dirty="0"/>
          </a:p>
        </p:txBody>
      </p:sp>
      <p:sp>
        <p:nvSpPr>
          <p:cNvPr id="30" name="Shape 28"/>
          <p:cNvSpPr/>
          <p:nvPr/>
        </p:nvSpPr>
        <p:spPr>
          <a:xfrm>
            <a:off x="365760" y="3749040"/>
            <a:ext cx="4114800" cy="804672"/>
          </a:xfrm>
          <a:prstGeom prst="rect">
            <a:avLst/>
          </a:prstGeom>
          <a:solidFill>
            <a:srgbClr val="02C39A"/>
          </a:solidFill>
          <a:ln/>
          <a:effectLst>
            <a:outerShdw blurRad="50800" dist="25400" dir="8100000" algn="bl" rotWithShape="0">
              <a:srgbClr val="000000">
                <a:alpha val="12000"/>
              </a:srgbClr>
            </a:outerShdw>
          </a:effectLst>
        </p:spPr>
        <p:txBody>
          <a:bodyPr/>
          <a:lstStyle/>
          <a:p>
            <a:endParaRPr lang="en-US"/>
          </a:p>
        </p:txBody>
      </p:sp>
      <p:sp>
        <p:nvSpPr>
          <p:cNvPr id="31" name="Shape 29"/>
          <p:cNvSpPr/>
          <p:nvPr/>
        </p:nvSpPr>
        <p:spPr>
          <a:xfrm>
            <a:off x="457200" y="3904488"/>
            <a:ext cx="493776" cy="493776"/>
          </a:xfrm>
          <a:prstGeom prst="ellipse">
            <a:avLst/>
          </a:prstGeom>
          <a:solidFill>
            <a:srgbClr val="FFFFFF"/>
          </a:solidFill>
          <a:ln w="12700">
            <a:solidFill>
              <a:srgbClr val="FFFFFF"/>
            </a:solidFill>
            <a:prstDash val="solid"/>
          </a:ln>
        </p:spPr>
        <p:txBody>
          <a:bodyPr/>
          <a:lstStyle/>
          <a:p>
            <a:endParaRPr lang="en-US"/>
          </a:p>
        </p:txBody>
      </p:sp>
      <p:sp>
        <p:nvSpPr>
          <p:cNvPr id="32" name="Text 30"/>
          <p:cNvSpPr/>
          <p:nvPr/>
        </p:nvSpPr>
        <p:spPr>
          <a:xfrm>
            <a:off x="457200" y="3904488"/>
            <a:ext cx="493776" cy="493776"/>
          </a:xfrm>
          <a:prstGeom prst="rect">
            <a:avLst/>
          </a:prstGeom>
          <a:noFill/>
          <a:ln/>
        </p:spPr>
        <p:txBody>
          <a:bodyPr wrap="square" lIns="0" tIns="0" rIns="0" bIns="0" rtlCol="0" anchor="ctr"/>
          <a:lstStyle/>
          <a:p>
            <a:pPr marL="0" indent="0" algn="ctr">
              <a:buNone/>
            </a:pPr>
            <a:r>
              <a:rPr lang="en-US" sz="1800" b="1" dirty="0">
                <a:solidFill>
                  <a:srgbClr val="02C39A"/>
                </a:solidFill>
              </a:rPr>
              <a:t>7</a:t>
            </a:r>
            <a:endParaRPr lang="en-US" sz="1800" dirty="0"/>
          </a:p>
        </p:txBody>
      </p:sp>
      <p:sp>
        <p:nvSpPr>
          <p:cNvPr id="33" name="Text 31"/>
          <p:cNvSpPr/>
          <p:nvPr/>
        </p:nvSpPr>
        <p:spPr>
          <a:xfrm>
            <a:off x="1051560" y="374904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7: Rights &amp; Responsibilities</a:t>
            </a:r>
            <a:endParaRPr lang="en-US" sz="1300" dirty="0"/>
          </a:p>
        </p:txBody>
      </p:sp>
      <p:sp>
        <p:nvSpPr>
          <p:cNvPr id="34" name="Shape 32"/>
          <p:cNvSpPr/>
          <p:nvPr/>
        </p:nvSpPr>
        <p:spPr>
          <a:xfrm>
            <a:off x="4754880" y="3749040"/>
            <a:ext cx="4114800" cy="804672"/>
          </a:xfrm>
          <a:prstGeom prst="rect">
            <a:avLst/>
          </a:prstGeom>
          <a:solidFill>
            <a:srgbClr val="03D6AB"/>
          </a:solidFill>
          <a:ln/>
          <a:effectLst>
            <a:outerShdw blurRad="50800" dist="25400" dir="8100000" algn="bl" rotWithShape="0">
              <a:srgbClr val="000000">
                <a:alpha val="12000"/>
              </a:srgbClr>
            </a:outerShdw>
          </a:effectLst>
        </p:spPr>
        <p:txBody>
          <a:bodyPr/>
          <a:lstStyle/>
          <a:p>
            <a:endParaRPr lang="en-US"/>
          </a:p>
        </p:txBody>
      </p:sp>
      <p:sp>
        <p:nvSpPr>
          <p:cNvPr id="35" name="Shape 33"/>
          <p:cNvSpPr/>
          <p:nvPr/>
        </p:nvSpPr>
        <p:spPr>
          <a:xfrm>
            <a:off x="4846320" y="3904488"/>
            <a:ext cx="493776" cy="493776"/>
          </a:xfrm>
          <a:prstGeom prst="ellipse">
            <a:avLst/>
          </a:prstGeom>
          <a:solidFill>
            <a:srgbClr val="FFFFFF"/>
          </a:solidFill>
          <a:ln w="12700">
            <a:solidFill>
              <a:srgbClr val="FFFFFF"/>
            </a:solidFill>
            <a:prstDash val="solid"/>
          </a:ln>
        </p:spPr>
        <p:txBody>
          <a:bodyPr/>
          <a:lstStyle/>
          <a:p>
            <a:endParaRPr lang="en-US"/>
          </a:p>
        </p:txBody>
      </p:sp>
      <p:sp>
        <p:nvSpPr>
          <p:cNvPr id="36" name="Text 34"/>
          <p:cNvSpPr/>
          <p:nvPr/>
        </p:nvSpPr>
        <p:spPr>
          <a:xfrm>
            <a:off x="4846320" y="3904488"/>
            <a:ext cx="493776" cy="493776"/>
          </a:xfrm>
          <a:prstGeom prst="rect">
            <a:avLst/>
          </a:prstGeom>
          <a:noFill/>
          <a:ln/>
        </p:spPr>
        <p:txBody>
          <a:bodyPr wrap="square" lIns="0" tIns="0" rIns="0" bIns="0" rtlCol="0" anchor="ctr"/>
          <a:lstStyle/>
          <a:p>
            <a:pPr marL="0" indent="0" algn="ctr">
              <a:buNone/>
            </a:pPr>
            <a:r>
              <a:rPr lang="en-US" sz="1800" b="1" dirty="0">
                <a:solidFill>
                  <a:srgbClr val="03D6AB"/>
                </a:solidFill>
              </a:rPr>
              <a:t>8</a:t>
            </a:r>
            <a:endParaRPr lang="en-US" sz="1800" dirty="0"/>
          </a:p>
        </p:txBody>
      </p:sp>
      <p:sp>
        <p:nvSpPr>
          <p:cNvPr id="37" name="Text 35"/>
          <p:cNvSpPr/>
          <p:nvPr/>
        </p:nvSpPr>
        <p:spPr>
          <a:xfrm>
            <a:off x="5440680" y="374904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LTSS 8: Delegation of LTSS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0AAD53F-5E2C-F71C-F6FC-54C203F0AE3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C27674D-F165-AD62-5669-513579F81F2D}"/>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68E4735C-F4FA-2756-340C-8A305C9924EB}"/>
              </a:ext>
            </a:extLst>
          </p:cNvPr>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Standards Scoring Guide</a:t>
            </a:r>
            <a:endParaRPr lang="en-US" sz="2400" dirty="0"/>
          </a:p>
        </p:txBody>
      </p:sp>
      <p:sp>
        <p:nvSpPr>
          <p:cNvPr id="4" name="Shape 2">
            <a:extLst>
              <a:ext uri="{FF2B5EF4-FFF2-40B4-BE49-F238E27FC236}">
                <a16:creationId xmlns:a16="http://schemas.microsoft.com/office/drawing/2014/main" id="{CEA6909E-2A8D-5899-F72F-295B6CF67174}"/>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91164844-78CB-BE2C-DE00-508203947AE2}"/>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Text 4">
            <a:extLst>
              <a:ext uri="{FF2B5EF4-FFF2-40B4-BE49-F238E27FC236}">
                <a16:creationId xmlns:a16="http://schemas.microsoft.com/office/drawing/2014/main" id="{A0A43EF2-2264-287F-DBB7-5E38A838FFEA}"/>
              </a:ext>
            </a:extLst>
          </p:cNvPr>
          <p:cNvSpPr/>
          <p:nvPr/>
        </p:nvSpPr>
        <p:spPr>
          <a:xfrm>
            <a:off x="365760" y="606119"/>
            <a:ext cx="8229600" cy="822960"/>
          </a:xfrm>
          <a:prstGeom prst="rect">
            <a:avLst/>
          </a:prstGeom>
          <a:noFill/>
          <a:ln/>
        </p:spPr>
        <p:txBody>
          <a:bodyPr wrap="square" lIns="0" tIns="0" rIns="0" bIns="0" rtlCol="0" anchor="ctr"/>
          <a:lstStyle/>
          <a:p>
            <a:pPr marL="0" indent="0">
              <a:buNone/>
            </a:pPr>
            <a:r>
              <a:rPr lang="en-US" sz="1400" i="1" dirty="0">
                <a:solidFill>
                  <a:srgbClr val="1E293B"/>
                </a:solidFill>
                <a:latin typeface="Calibri" pitchFamily="34" charset="0"/>
                <a:ea typeface="Calibri" pitchFamily="34" charset="-122"/>
                <a:cs typeface="Calibri" pitchFamily="34" charset="-120"/>
              </a:rPr>
              <a:t>Each standard specifies the required components that the organization must meet to achieve points. </a:t>
            </a:r>
            <a:endParaRPr lang="en-US" sz="1400" i="1" dirty="0"/>
          </a:p>
        </p:txBody>
      </p:sp>
      <p:sp>
        <p:nvSpPr>
          <p:cNvPr id="7" name="Shape 5">
            <a:extLst>
              <a:ext uri="{FF2B5EF4-FFF2-40B4-BE49-F238E27FC236}">
                <a16:creationId xmlns:a16="http://schemas.microsoft.com/office/drawing/2014/main" id="{7005E3F7-F037-C8F3-1192-48C7FA999F76}"/>
              </a:ext>
            </a:extLst>
          </p:cNvPr>
          <p:cNvSpPr/>
          <p:nvPr/>
        </p:nvSpPr>
        <p:spPr>
          <a:xfrm>
            <a:off x="365760" y="3437409"/>
            <a:ext cx="2560320" cy="1028889"/>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8" name="Shape 6">
            <a:extLst>
              <a:ext uri="{FF2B5EF4-FFF2-40B4-BE49-F238E27FC236}">
                <a16:creationId xmlns:a16="http://schemas.microsoft.com/office/drawing/2014/main" id="{811151F5-7BF2-37ED-E22A-9AB245819FCA}"/>
              </a:ext>
            </a:extLst>
          </p:cNvPr>
          <p:cNvSpPr/>
          <p:nvPr/>
        </p:nvSpPr>
        <p:spPr>
          <a:xfrm>
            <a:off x="502920" y="3556392"/>
            <a:ext cx="457200" cy="457200"/>
          </a:xfrm>
          <a:prstGeom prst="ellipse">
            <a:avLst/>
          </a:prstGeom>
          <a:solidFill>
            <a:srgbClr val="028090"/>
          </a:solidFill>
          <a:ln w="12700">
            <a:solidFill>
              <a:srgbClr val="028090"/>
            </a:solidFill>
            <a:prstDash val="solid"/>
          </a:ln>
        </p:spPr>
        <p:txBody>
          <a:bodyPr/>
          <a:lstStyle/>
          <a:p>
            <a:endParaRPr lang="en-US"/>
          </a:p>
        </p:txBody>
      </p:sp>
      <p:sp>
        <p:nvSpPr>
          <p:cNvPr id="9" name="Text 7">
            <a:extLst>
              <a:ext uri="{FF2B5EF4-FFF2-40B4-BE49-F238E27FC236}">
                <a16:creationId xmlns:a16="http://schemas.microsoft.com/office/drawing/2014/main" id="{03FF9A87-7B77-9BA4-C9AD-2EA8DC91707C}"/>
              </a:ext>
            </a:extLst>
          </p:cNvPr>
          <p:cNvSpPr/>
          <p:nvPr/>
        </p:nvSpPr>
        <p:spPr>
          <a:xfrm>
            <a:off x="502920" y="3550296"/>
            <a:ext cx="457200" cy="438912"/>
          </a:xfrm>
          <a:prstGeom prst="rect">
            <a:avLst/>
          </a:prstGeom>
          <a:noFill/>
          <a:ln/>
        </p:spPr>
        <p:txBody>
          <a:bodyPr wrap="square" lIns="0" tIns="0" rIns="0" bIns="0" rtlCol="0" anchor="ctr"/>
          <a:lstStyle/>
          <a:p>
            <a:pPr algn="ctr"/>
            <a:r>
              <a:rPr lang="en-US" sz="1600" dirty="0">
                <a:solidFill>
                  <a:srgbClr val="FFFFFF"/>
                </a:solidFill>
              </a:rPr>
              <a:t>✔</a:t>
            </a:r>
            <a:endParaRPr lang="en-US" sz="1600" dirty="0"/>
          </a:p>
        </p:txBody>
      </p:sp>
      <p:sp>
        <p:nvSpPr>
          <p:cNvPr id="10" name="Text 8">
            <a:extLst>
              <a:ext uri="{FF2B5EF4-FFF2-40B4-BE49-F238E27FC236}">
                <a16:creationId xmlns:a16="http://schemas.microsoft.com/office/drawing/2014/main" id="{D9494BCC-49B8-3256-D1B7-0F65FAF225B5}"/>
              </a:ext>
            </a:extLst>
          </p:cNvPr>
          <p:cNvSpPr/>
          <p:nvPr/>
        </p:nvSpPr>
        <p:spPr>
          <a:xfrm>
            <a:off x="1043940" y="3625771"/>
            <a:ext cx="173736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Met</a:t>
            </a:r>
            <a:endParaRPr lang="en-US" sz="1300" dirty="0"/>
          </a:p>
        </p:txBody>
      </p:sp>
      <p:sp>
        <p:nvSpPr>
          <p:cNvPr id="11" name="Text 9">
            <a:extLst>
              <a:ext uri="{FF2B5EF4-FFF2-40B4-BE49-F238E27FC236}">
                <a16:creationId xmlns:a16="http://schemas.microsoft.com/office/drawing/2014/main" id="{AB055C71-2324-3755-17EF-5BF8FBCE8DFF}"/>
              </a:ext>
            </a:extLst>
          </p:cNvPr>
          <p:cNvSpPr/>
          <p:nvPr/>
        </p:nvSpPr>
        <p:spPr>
          <a:xfrm>
            <a:off x="564298" y="3911624"/>
            <a:ext cx="2240280" cy="536006"/>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cs typeface="Calibri" pitchFamily="34" charset="-120"/>
            </a:endParaRPr>
          </a:p>
          <a:p>
            <a:r>
              <a:rPr lang="en-US" sz="1200" dirty="0">
                <a:solidFill>
                  <a:srgbClr val="1E293B"/>
                </a:solidFill>
                <a:latin typeface="Calibri" pitchFamily="34" charset="0"/>
                <a:cs typeface="Calibri" pitchFamily="34" charset="-120"/>
              </a:rPr>
              <a:t>The organization meets 4-6 factors. </a:t>
            </a:r>
          </a:p>
          <a:p>
            <a:endParaRPr lang="en-US" sz="1200" dirty="0"/>
          </a:p>
        </p:txBody>
      </p:sp>
      <p:sp>
        <p:nvSpPr>
          <p:cNvPr id="12" name="Shape 10">
            <a:extLst>
              <a:ext uri="{FF2B5EF4-FFF2-40B4-BE49-F238E27FC236}">
                <a16:creationId xmlns:a16="http://schemas.microsoft.com/office/drawing/2014/main" id="{B7E644F6-BD11-5B84-8B27-45C20A1952E6}"/>
              </a:ext>
            </a:extLst>
          </p:cNvPr>
          <p:cNvSpPr/>
          <p:nvPr/>
        </p:nvSpPr>
        <p:spPr>
          <a:xfrm>
            <a:off x="3216058" y="3437409"/>
            <a:ext cx="2560320" cy="1028889"/>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3" name="Shape 11">
            <a:extLst>
              <a:ext uri="{FF2B5EF4-FFF2-40B4-BE49-F238E27FC236}">
                <a16:creationId xmlns:a16="http://schemas.microsoft.com/office/drawing/2014/main" id="{CCFAAE3F-B9FD-C196-F6D5-F8E0820D5375}"/>
              </a:ext>
            </a:extLst>
          </p:cNvPr>
          <p:cNvSpPr/>
          <p:nvPr/>
        </p:nvSpPr>
        <p:spPr>
          <a:xfrm>
            <a:off x="3360838" y="3532008"/>
            <a:ext cx="457200" cy="457200"/>
          </a:xfrm>
          <a:prstGeom prst="ellipse">
            <a:avLst/>
          </a:prstGeom>
          <a:solidFill>
            <a:srgbClr val="028090"/>
          </a:solidFill>
          <a:ln w="12700">
            <a:solidFill>
              <a:srgbClr val="028090"/>
            </a:solidFill>
            <a:prstDash val="solid"/>
          </a:ln>
        </p:spPr>
        <p:txBody>
          <a:bodyPr/>
          <a:lstStyle/>
          <a:p>
            <a:endParaRPr lang="en-US"/>
          </a:p>
        </p:txBody>
      </p:sp>
      <p:sp>
        <p:nvSpPr>
          <p:cNvPr id="14" name="Text 12">
            <a:extLst>
              <a:ext uri="{FF2B5EF4-FFF2-40B4-BE49-F238E27FC236}">
                <a16:creationId xmlns:a16="http://schemas.microsoft.com/office/drawing/2014/main" id="{52BA5BBE-4C63-3289-48AB-DD0A0B7D3FF8}"/>
              </a:ext>
            </a:extLst>
          </p:cNvPr>
          <p:cNvSpPr/>
          <p:nvPr/>
        </p:nvSpPr>
        <p:spPr>
          <a:xfrm>
            <a:off x="3337560" y="1916331"/>
            <a:ext cx="457200" cy="438912"/>
          </a:xfrm>
          <a:prstGeom prst="rect">
            <a:avLst/>
          </a:prstGeom>
          <a:noFill/>
          <a:ln/>
        </p:spPr>
        <p:txBody>
          <a:bodyPr wrap="square" lIns="0" tIns="0" rIns="0" bIns="0" rtlCol="0" anchor="ctr"/>
          <a:lstStyle/>
          <a:p>
            <a:pPr marL="0" indent="0" algn="ctr">
              <a:buNone/>
            </a:pPr>
            <a:endParaRPr lang="en-US" sz="1600" dirty="0"/>
          </a:p>
        </p:txBody>
      </p:sp>
      <p:sp>
        <p:nvSpPr>
          <p:cNvPr id="15" name="Text 13">
            <a:extLst>
              <a:ext uri="{FF2B5EF4-FFF2-40B4-BE49-F238E27FC236}">
                <a16:creationId xmlns:a16="http://schemas.microsoft.com/office/drawing/2014/main" id="{7F4BCBF7-6FEA-38ED-3D17-72689C00BF76}"/>
              </a:ext>
            </a:extLst>
          </p:cNvPr>
          <p:cNvSpPr/>
          <p:nvPr/>
        </p:nvSpPr>
        <p:spPr>
          <a:xfrm>
            <a:off x="3909478" y="3639470"/>
            <a:ext cx="173736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Partially Met</a:t>
            </a:r>
            <a:endParaRPr lang="en-US" sz="1300" dirty="0"/>
          </a:p>
        </p:txBody>
      </p:sp>
      <p:sp>
        <p:nvSpPr>
          <p:cNvPr id="16" name="Text 14">
            <a:extLst>
              <a:ext uri="{FF2B5EF4-FFF2-40B4-BE49-F238E27FC236}">
                <a16:creationId xmlns:a16="http://schemas.microsoft.com/office/drawing/2014/main" id="{C4DEFCF5-54EE-A49F-76C3-F787DC4AE1C6}"/>
              </a:ext>
            </a:extLst>
          </p:cNvPr>
          <p:cNvSpPr/>
          <p:nvPr/>
        </p:nvSpPr>
        <p:spPr>
          <a:xfrm>
            <a:off x="3383280" y="3910224"/>
            <a:ext cx="2240280" cy="610733"/>
          </a:xfrm>
          <a:prstGeom prst="rect">
            <a:avLst/>
          </a:prstGeom>
          <a:noFill/>
          <a:ln/>
        </p:spPr>
        <p:txBody>
          <a:bodyPr wrap="square" lIns="0" tIns="0" rIns="0" bIns="0" rtlCol="0" anchor="t"/>
          <a:lstStyle/>
          <a:p>
            <a:pPr marL="0" indent="0">
              <a:buNone/>
            </a:pPr>
            <a:endParaRPr lang="en-US" sz="1200" dirty="0">
              <a:solidFill>
                <a:srgbClr val="1E293B"/>
              </a:solidFill>
              <a:latin typeface="Calibri" pitchFamily="34" charset="0"/>
              <a:ea typeface="Calibri" pitchFamily="34" charset="-122"/>
              <a:cs typeface="Calibri" pitchFamily="34" charset="-120"/>
            </a:endParaRPr>
          </a:p>
          <a:p>
            <a:pPr marL="0" indent="0">
              <a:buNone/>
            </a:pPr>
            <a:r>
              <a:rPr lang="en-US" sz="1200" dirty="0">
                <a:solidFill>
                  <a:srgbClr val="1E293B"/>
                </a:solidFill>
                <a:latin typeface="Calibri" pitchFamily="34" charset="0"/>
                <a:ea typeface="Calibri" pitchFamily="34" charset="-122"/>
                <a:cs typeface="Calibri" pitchFamily="34" charset="-120"/>
              </a:rPr>
              <a:t>The organization meets 2-3 factors.</a:t>
            </a:r>
          </a:p>
        </p:txBody>
      </p:sp>
      <p:sp>
        <p:nvSpPr>
          <p:cNvPr id="17" name="Shape 15">
            <a:extLst>
              <a:ext uri="{FF2B5EF4-FFF2-40B4-BE49-F238E27FC236}">
                <a16:creationId xmlns:a16="http://schemas.microsoft.com/office/drawing/2014/main" id="{C384E64E-AA02-CEF4-5715-4FF349DE90DF}"/>
              </a:ext>
            </a:extLst>
          </p:cNvPr>
          <p:cNvSpPr/>
          <p:nvPr/>
        </p:nvSpPr>
        <p:spPr>
          <a:xfrm>
            <a:off x="6035040" y="3437409"/>
            <a:ext cx="2560320" cy="1028889"/>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8" name="Shape 16">
            <a:extLst>
              <a:ext uri="{FF2B5EF4-FFF2-40B4-BE49-F238E27FC236}">
                <a16:creationId xmlns:a16="http://schemas.microsoft.com/office/drawing/2014/main" id="{234EFE36-4AC5-5865-562C-DBB7FE6D9F2A}"/>
              </a:ext>
            </a:extLst>
          </p:cNvPr>
          <p:cNvSpPr/>
          <p:nvPr/>
        </p:nvSpPr>
        <p:spPr>
          <a:xfrm>
            <a:off x="6195060" y="3516266"/>
            <a:ext cx="457200" cy="457200"/>
          </a:xfrm>
          <a:prstGeom prst="ellipse">
            <a:avLst/>
          </a:prstGeom>
          <a:solidFill>
            <a:srgbClr val="028090"/>
          </a:solidFill>
          <a:ln w="12700">
            <a:solidFill>
              <a:srgbClr val="028090"/>
            </a:solidFill>
            <a:prstDash val="solid"/>
          </a:ln>
        </p:spPr>
        <p:txBody>
          <a:bodyPr/>
          <a:lstStyle/>
          <a:p>
            <a:endParaRPr lang="en-US"/>
          </a:p>
        </p:txBody>
      </p:sp>
      <p:sp>
        <p:nvSpPr>
          <p:cNvPr id="19" name="Text 17">
            <a:extLst>
              <a:ext uri="{FF2B5EF4-FFF2-40B4-BE49-F238E27FC236}">
                <a16:creationId xmlns:a16="http://schemas.microsoft.com/office/drawing/2014/main" id="{E6703DEC-3674-5B63-085A-5EEB3B6ADED5}"/>
              </a:ext>
            </a:extLst>
          </p:cNvPr>
          <p:cNvSpPr/>
          <p:nvPr/>
        </p:nvSpPr>
        <p:spPr>
          <a:xfrm>
            <a:off x="6172200" y="1916331"/>
            <a:ext cx="457200" cy="438912"/>
          </a:xfrm>
          <a:prstGeom prst="rect">
            <a:avLst/>
          </a:prstGeom>
          <a:noFill/>
          <a:ln/>
        </p:spPr>
        <p:txBody>
          <a:bodyPr wrap="square" lIns="0" tIns="0" rIns="0" bIns="0" rtlCol="0" anchor="ctr"/>
          <a:lstStyle/>
          <a:p>
            <a:pPr marL="0" indent="0" algn="ctr">
              <a:buNone/>
            </a:pPr>
            <a:endParaRPr lang="en-US" sz="1600" dirty="0"/>
          </a:p>
        </p:txBody>
      </p:sp>
      <p:sp>
        <p:nvSpPr>
          <p:cNvPr id="20" name="Text 18">
            <a:extLst>
              <a:ext uri="{FF2B5EF4-FFF2-40B4-BE49-F238E27FC236}">
                <a16:creationId xmlns:a16="http://schemas.microsoft.com/office/drawing/2014/main" id="{48E75295-CD6B-93B5-7A56-30D5907449A3}"/>
              </a:ext>
            </a:extLst>
          </p:cNvPr>
          <p:cNvSpPr/>
          <p:nvPr/>
        </p:nvSpPr>
        <p:spPr>
          <a:xfrm>
            <a:off x="6755130" y="3622071"/>
            <a:ext cx="173736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Not Met</a:t>
            </a:r>
            <a:endParaRPr lang="en-US" sz="1300" dirty="0"/>
          </a:p>
        </p:txBody>
      </p:sp>
      <p:sp>
        <p:nvSpPr>
          <p:cNvPr id="21" name="Text 19">
            <a:extLst>
              <a:ext uri="{FF2B5EF4-FFF2-40B4-BE49-F238E27FC236}">
                <a16:creationId xmlns:a16="http://schemas.microsoft.com/office/drawing/2014/main" id="{C6BB7F1E-29E0-E813-0D1E-291DD0EFB138}"/>
              </a:ext>
            </a:extLst>
          </p:cNvPr>
          <p:cNvSpPr/>
          <p:nvPr/>
        </p:nvSpPr>
        <p:spPr>
          <a:xfrm>
            <a:off x="6195060" y="4094157"/>
            <a:ext cx="2240280" cy="201141"/>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The organization meets 0-1 factors.</a:t>
            </a:r>
            <a:endParaRPr lang="en-US" sz="1200" dirty="0"/>
          </a:p>
        </p:txBody>
      </p:sp>
      <p:sp>
        <p:nvSpPr>
          <p:cNvPr id="23" name="TextBox 22">
            <a:extLst>
              <a:ext uri="{FF2B5EF4-FFF2-40B4-BE49-F238E27FC236}">
                <a16:creationId xmlns:a16="http://schemas.microsoft.com/office/drawing/2014/main" id="{7C8F4007-2EFA-2504-D523-FEE201B7442C}"/>
              </a:ext>
            </a:extLst>
          </p:cNvPr>
          <p:cNvSpPr txBox="1"/>
          <p:nvPr/>
        </p:nvSpPr>
        <p:spPr>
          <a:xfrm>
            <a:off x="2207338" y="4342067"/>
            <a:ext cx="4864858" cy="4066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26" name="Graphic 25" descr="Warning with solid fill">
            <a:extLst>
              <a:ext uri="{FF2B5EF4-FFF2-40B4-BE49-F238E27FC236}">
                <a16:creationId xmlns:a16="http://schemas.microsoft.com/office/drawing/2014/main" id="{26EB64A1-43B7-BA3B-0995-5A2F66EA26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52278" y="3588535"/>
            <a:ext cx="274320" cy="274320"/>
          </a:xfrm>
          <a:prstGeom prst="rect">
            <a:avLst/>
          </a:prstGeom>
        </p:spPr>
      </p:pic>
      <p:pic>
        <p:nvPicPr>
          <p:cNvPr id="28" name="Graphic 27" descr="Close with solid fill">
            <a:extLst>
              <a:ext uri="{FF2B5EF4-FFF2-40B4-BE49-F238E27FC236}">
                <a16:creationId xmlns:a16="http://schemas.microsoft.com/office/drawing/2014/main" id="{EECE6FD7-7684-99B0-AAAC-D913515B55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09360" y="3622071"/>
            <a:ext cx="235785" cy="235785"/>
          </a:xfrm>
          <a:prstGeom prst="rect">
            <a:avLst/>
          </a:prstGeom>
        </p:spPr>
      </p:pic>
      <p:sp>
        <p:nvSpPr>
          <p:cNvPr id="30" name="TextBox 29">
            <a:extLst>
              <a:ext uri="{FF2B5EF4-FFF2-40B4-BE49-F238E27FC236}">
                <a16:creationId xmlns:a16="http://schemas.microsoft.com/office/drawing/2014/main" id="{239B09BF-AC56-4690-952B-DDDB96E712A3}"/>
              </a:ext>
            </a:extLst>
          </p:cNvPr>
          <p:cNvSpPr txBox="1"/>
          <p:nvPr/>
        </p:nvSpPr>
        <p:spPr>
          <a:xfrm>
            <a:off x="300990" y="1333889"/>
            <a:ext cx="8507730" cy="1715854"/>
          </a:xfrm>
          <a:prstGeom prst="rect">
            <a:avLst/>
          </a:prstGeom>
          <a:noFill/>
        </p:spPr>
        <p:txBody>
          <a:bodyPr wrap="square">
            <a:spAutoFit/>
          </a:bodyPr>
          <a:lstStyle/>
          <a:p>
            <a:pPr algn="l">
              <a:spcAft>
                <a:spcPts val="300"/>
              </a:spcAft>
              <a:buNone/>
            </a:pPr>
            <a:r>
              <a:rPr lang="en-US" sz="1100" b="0" i="0" cap="all" dirty="0">
                <a:solidFill>
                  <a:srgbClr val="31708F"/>
                </a:solidFill>
                <a:effectLst/>
                <a:latin typeface="Arial" panose="020B0604020202020204" pitchFamily="34" charset="0"/>
              </a:rPr>
              <a:t>Element A - Program Description</a:t>
            </a:r>
          </a:p>
          <a:p>
            <a:pPr algn="l">
              <a:spcAft>
                <a:spcPts val="300"/>
              </a:spcAft>
              <a:buNone/>
            </a:pPr>
            <a:r>
              <a:rPr lang="en-US" sz="1100" b="0" i="0" dirty="0">
                <a:solidFill>
                  <a:srgbClr val="333333"/>
                </a:solidFill>
                <a:effectLst/>
                <a:latin typeface="Arial" panose="020B0604020202020204" pitchFamily="34" charset="0"/>
              </a:rPr>
              <a:t>The description of the organization’s case management program includes:</a:t>
            </a:r>
          </a:p>
          <a:p>
            <a:pPr algn="l">
              <a:spcAft>
                <a:spcPts val="300"/>
              </a:spcAft>
            </a:pPr>
            <a:r>
              <a:rPr lang="en-US" sz="1100" b="0" i="0" dirty="0">
                <a:solidFill>
                  <a:srgbClr val="333333"/>
                </a:solidFill>
                <a:effectLst/>
                <a:latin typeface="Arial" panose="020B0604020202020204" pitchFamily="34" charset="0"/>
              </a:rPr>
              <a:t>1. Criteria for identifying individuals who are eligible for the program.</a:t>
            </a:r>
          </a:p>
          <a:p>
            <a:pPr algn="l">
              <a:spcAft>
                <a:spcPts val="300"/>
              </a:spcAft>
            </a:pPr>
            <a:r>
              <a:rPr lang="en-US" sz="1100" b="0" i="0" dirty="0">
                <a:solidFill>
                  <a:srgbClr val="333333"/>
                </a:solidFill>
                <a:effectLst/>
                <a:latin typeface="Arial" panose="020B0604020202020204" pitchFamily="34" charset="0"/>
              </a:rPr>
              <a:t>2. Services offered to individuals.</a:t>
            </a:r>
          </a:p>
          <a:p>
            <a:pPr algn="l">
              <a:spcAft>
                <a:spcPts val="300"/>
              </a:spcAft>
            </a:pPr>
            <a:r>
              <a:rPr lang="en-US" sz="1100" b="0" i="0" dirty="0">
                <a:solidFill>
                  <a:srgbClr val="333333"/>
                </a:solidFill>
                <a:effectLst/>
                <a:latin typeface="Arial" panose="020B0604020202020204" pitchFamily="34" charset="0"/>
              </a:rPr>
              <a:t>3. Evidence and professional standards used for program operations.</a:t>
            </a:r>
          </a:p>
          <a:p>
            <a:pPr algn="l">
              <a:spcAft>
                <a:spcPts val="300"/>
              </a:spcAft>
            </a:pPr>
            <a:r>
              <a:rPr lang="en-US" sz="1100" b="0" i="0" dirty="0">
                <a:solidFill>
                  <a:srgbClr val="333333"/>
                </a:solidFill>
                <a:effectLst/>
                <a:latin typeface="Arial" panose="020B0604020202020204" pitchFamily="34" charset="0"/>
              </a:rPr>
              <a:t>4. Defined program goals.</a:t>
            </a:r>
          </a:p>
          <a:p>
            <a:pPr algn="l">
              <a:spcAft>
                <a:spcPts val="300"/>
              </a:spcAft>
            </a:pPr>
            <a:r>
              <a:rPr lang="en-US" sz="1100" b="0" i="0" dirty="0">
                <a:solidFill>
                  <a:srgbClr val="333333"/>
                </a:solidFill>
                <a:effectLst/>
                <a:latin typeface="Arial" panose="020B0604020202020204" pitchFamily="34" charset="0"/>
              </a:rPr>
              <a:t>5. How clinical and/or nonclinical case management services are coordinated with the services of others involved in individuals' care.</a:t>
            </a:r>
          </a:p>
          <a:p>
            <a:pPr algn="l">
              <a:spcAft>
                <a:spcPts val="300"/>
              </a:spcAft>
            </a:pPr>
            <a:r>
              <a:rPr lang="en-US" sz="1100" b="0" i="0" dirty="0">
                <a:solidFill>
                  <a:srgbClr val="333333"/>
                </a:solidFill>
                <a:effectLst/>
                <a:latin typeface="Arial" panose="020B0604020202020204" pitchFamily="34" charset="0"/>
              </a:rPr>
              <a:t>6. How the organization addresses identified disparities.</a:t>
            </a:r>
          </a:p>
        </p:txBody>
      </p:sp>
    </p:spTree>
    <p:extLst>
      <p:ext uri="{BB962C8B-B14F-4D97-AF65-F5344CB8AC3E}">
        <p14:creationId xmlns:p14="http://schemas.microsoft.com/office/powerpoint/2010/main" val="258658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1: Program Description</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28600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The organization documents the scope and structure of its CM-LTSS program</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Program description must include population served, geographic coverage, and key services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Defines the goals of the program aligned to member needs and regulatory requirements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Describes coordination with community-based services and natural supports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Must be accessible to members, staff, and relevant stakeholders</a:t>
            </a:r>
          </a:p>
          <a:p>
            <a:pPr marL="342900" indent="-342900">
              <a:buSzPct val="100000"/>
              <a:buFontTx/>
              <a:buChar char="•"/>
            </a:pPr>
            <a:r>
              <a:rPr lang="en-US" sz="1400" b="1" dirty="0">
                <a:solidFill>
                  <a:srgbClr val="1E293B"/>
                </a:solidFill>
                <a:latin typeface="Calibri" pitchFamily="34" charset="0"/>
                <a:ea typeface="Calibri" pitchFamily="34" charset="-122"/>
                <a:cs typeface="Calibri" pitchFamily="34" charset="-120"/>
              </a:rPr>
              <a:t>Critical Factor: Element A: Program Description</a:t>
            </a:r>
            <a:endParaRPr lang="en-US" sz="1400" cap="all"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Start here. A strong program description sets the foundation for how surveyors understand your entire LTSS program. Review it annually and update when population or scope changes.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a:extLst>
            <a:ext uri="{FF2B5EF4-FFF2-40B4-BE49-F238E27FC236}">
              <a16:creationId xmlns:a16="http://schemas.microsoft.com/office/drawing/2014/main" id="{CECEFF1E-B8E5-0BAE-FE3E-1A6163F35A62}"/>
            </a:ext>
          </a:extLst>
        </p:cNvPr>
        <p:cNvGrpSpPr/>
        <p:nvPr/>
      </p:nvGrpSpPr>
      <p:grpSpPr>
        <a:xfrm>
          <a:off x="0" y="0"/>
          <a:ext cx="0" cy="0"/>
          <a:chOff x="0" y="0"/>
          <a:chExt cx="0" cy="0"/>
        </a:xfrm>
      </p:grpSpPr>
      <p:sp>
        <p:nvSpPr>
          <p:cNvPr id="28" name="Shape 7">
            <a:extLst>
              <a:ext uri="{FF2B5EF4-FFF2-40B4-BE49-F238E27FC236}">
                <a16:creationId xmlns:a16="http://schemas.microsoft.com/office/drawing/2014/main" id="{D4F01C52-448F-4B2E-4BFB-BEC9D013DB78}"/>
              </a:ext>
            </a:extLst>
          </p:cNvPr>
          <p:cNvSpPr/>
          <p:nvPr/>
        </p:nvSpPr>
        <p:spPr>
          <a:xfrm>
            <a:off x="457201" y="4079367"/>
            <a:ext cx="8008619" cy="318897"/>
          </a:xfrm>
          <a:prstGeom prst="rect">
            <a:avLst/>
          </a:prstGeom>
          <a:solidFill>
            <a:srgbClr val="E0F4F8"/>
          </a:solidFill>
          <a:ln w="12700">
            <a:solidFill>
              <a:srgbClr val="C9E8F0"/>
            </a:solidFill>
            <a:prstDash val="solid"/>
          </a:ln>
        </p:spPr>
        <p:txBody>
          <a:bodyPr/>
          <a:lstStyle/>
          <a:p>
            <a:endParaRPr lang="en-US"/>
          </a:p>
        </p:txBody>
      </p:sp>
      <p:sp>
        <p:nvSpPr>
          <p:cNvPr id="2" name="Shape 0">
            <a:extLst>
              <a:ext uri="{FF2B5EF4-FFF2-40B4-BE49-F238E27FC236}">
                <a16:creationId xmlns:a16="http://schemas.microsoft.com/office/drawing/2014/main" id="{FD10C4BD-F85D-7EA4-4F85-D66977CE66F2}"/>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4F3F68C3-3727-20AD-F381-1780069751DD}"/>
              </a:ext>
            </a:extLst>
          </p:cNvPr>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1: Program Description</a:t>
            </a:r>
            <a:endParaRPr lang="en-US" sz="2400" dirty="0"/>
          </a:p>
        </p:txBody>
      </p:sp>
      <p:sp>
        <p:nvSpPr>
          <p:cNvPr id="4" name="Shape 2">
            <a:extLst>
              <a:ext uri="{FF2B5EF4-FFF2-40B4-BE49-F238E27FC236}">
                <a16:creationId xmlns:a16="http://schemas.microsoft.com/office/drawing/2014/main" id="{56C2CE67-AEAA-BD3A-F3A1-9655E052FAAF}"/>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33BDAF61-D8E1-4980-1BF5-926EF5AEDC34}"/>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E3313249-991A-CB6B-4A20-6DE1490086D1}"/>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0101DBF9-512D-43E4-8041-CFEC2F94F249}"/>
              </a:ext>
            </a:extLst>
          </p:cNvPr>
          <p:cNvSpPr/>
          <p:nvPr/>
        </p:nvSpPr>
        <p:spPr>
          <a:xfrm>
            <a:off x="1005840" y="88392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A96D07AC-6CE0-B61C-9A2D-36784BC222FF}"/>
              </a:ext>
            </a:extLst>
          </p:cNvPr>
          <p:cNvGrpSpPr/>
          <p:nvPr/>
        </p:nvGrpSpPr>
        <p:grpSpPr>
          <a:xfrm>
            <a:off x="1607820" y="1275969"/>
            <a:ext cx="5151120" cy="832104"/>
            <a:chOff x="365760" y="2788920"/>
            <a:chExt cx="4114800" cy="832104"/>
          </a:xfrm>
        </p:grpSpPr>
        <p:sp>
          <p:nvSpPr>
            <p:cNvPr id="13" name="Shape 20">
              <a:extLst>
                <a:ext uri="{FF2B5EF4-FFF2-40B4-BE49-F238E27FC236}">
                  <a16:creationId xmlns:a16="http://schemas.microsoft.com/office/drawing/2014/main" id="{AC37A6DC-7E94-E72A-E64B-2C954ED6B74F}"/>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7B51D457-0CD3-7AC1-091E-A6618795A847}"/>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Program Description</a:t>
              </a:r>
              <a:endParaRPr lang="en-US" sz="1300" dirty="0"/>
            </a:p>
          </p:txBody>
        </p:sp>
      </p:grpSp>
      <p:grpSp>
        <p:nvGrpSpPr>
          <p:cNvPr id="17" name="Group 16">
            <a:extLst>
              <a:ext uri="{FF2B5EF4-FFF2-40B4-BE49-F238E27FC236}">
                <a16:creationId xmlns:a16="http://schemas.microsoft.com/office/drawing/2014/main" id="{59F0769F-3C12-5F9F-F439-4766343C44B7}"/>
              </a:ext>
            </a:extLst>
          </p:cNvPr>
          <p:cNvGrpSpPr/>
          <p:nvPr/>
        </p:nvGrpSpPr>
        <p:grpSpPr>
          <a:xfrm>
            <a:off x="1607820" y="2183130"/>
            <a:ext cx="5151120" cy="832104"/>
            <a:chOff x="365760" y="2788920"/>
            <a:chExt cx="4114800" cy="832104"/>
          </a:xfrm>
        </p:grpSpPr>
        <p:sp>
          <p:nvSpPr>
            <p:cNvPr id="18" name="Shape 20">
              <a:extLst>
                <a:ext uri="{FF2B5EF4-FFF2-40B4-BE49-F238E27FC236}">
                  <a16:creationId xmlns:a16="http://schemas.microsoft.com/office/drawing/2014/main" id="{DED37651-9E70-F580-7678-7DAC09C4047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89572B85-5250-3000-7654-8C29128C55AB}"/>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Systematic Review of Evidence and Professional Standards</a:t>
              </a:r>
              <a:endParaRPr lang="en-US" sz="1300" b="1" dirty="0">
                <a:solidFill>
                  <a:schemeClr val="bg1"/>
                </a:solidFill>
              </a:endParaRPr>
            </a:p>
          </p:txBody>
        </p:sp>
      </p:grpSp>
      <p:grpSp>
        <p:nvGrpSpPr>
          <p:cNvPr id="20" name="Group 19">
            <a:extLst>
              <a:ext uri="{FF2B5EF4-FFF2-40B4-BE49-F238E27FC236}">
                <a16:creationId xmlns:a16="http://schemas.microsoft.com/office/drawing/2014/main" id="{2E1F26DF-E963-E079-82F2-AFA88A057110}"/>
              </a:ext>
            </a:extLst>
          </p:cNvPr>
          <p:cNvGrpSpPr/>
          <p:nvPr/>
        </p:nvGrpSpPr>
        <p:grpSpPr>
          <a:xfrm>
            <a:off x="1607820" y="3108198"/>
            <a:ext cx="5151120" cy="832104"/>
            <a:chOff x="365760" y="2788920"/>
            <a:chExt cx="4114800" cy="832104"/>
          </a:xfrm>
        </p:grpSpPr>
        <p:sp>
          <p:nvSpPr>
            <p:cNvPr id="21" name="Shape 20">
              <a:extLst>
                <a:ext uri="{FF2B5EF4-FFF2-40B4-BE49-F238E27FC236}">
                  <a16:creationId xmlns:a16="http://schemas.microsoft.com/office/drawing/2014/main" id="{F76A6367-9B63-0988-817C-36D6ED8BB93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90C5EBC8-A105-A997-6A4A-E73939F5E37F}"/>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Program Content Consistent With Evidence and Professional Standards</a:t>
              </a:r>
              <a:endParaRPr lang="en-US" sz="1300" dirty="0"/>
            </a:p>
          </p:txBody>
        </p:sp>
      </p:grpSp>
      <p:sp>
        <p:nvSpPr>
          <p:cNvPr id="30" name="Text 8">
            <a:extLst>
              <a:ext uri="{FF2B5EF4-FFF2-40B4-BE49-F238E27FC236}">
                <a16:creationId xmlns:a16="http://schemas.microsoft.com/office/drawing/2014/main" id="{59546815-D741-2DCF-D8B7-EB546B1044BF}"/>
              </a:ext>
            </a:extLst>
          </p:cNvPr>
          <p:cNvSpPr/>
          <p:nvPr/>
        </p:nvSpPr>
        <p:spPr>
          <a:xfrm>
            <a:off x="956732" y="4094607"/>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Can you clearly explain what your program does, who it serves and how it is grounded in evidence?</a:t>
            </a:r>
            <a:r>
              <a:rPr lang="en-US" sz="1200" b="1" dirty="0">
                <a:solidFill>
                  <a:schemeClr val="tx1">
                    <a:lumMod val="75000"/>
                    <a:lumOff val="25000"/>
                  </a:schemeClr>
                </a:solidFill>
                <a:latin typeface="Calibri" pitchFamily="34" charset="0"/>
                <a:ea typeface="Calibri" pitchFamily="34" charset="-122"/>
                <a:cs typeface="Calibri" pitchFamily="34" charset="-120"/>
              </a:rPr>
              <a:t> </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3329250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2: Assessment Process</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28090"/>
          </a:solidFill>
          <a:ln w="12700">
            <a:solidFill>
              <a:srgbClr val="028090"/>
            </a:solidFill>
            <a:prstDash val="solid"/>
          </a:ln>
        </p:spPr>
        <p:txBody>
          <a:bodyPr/>
          <a:lstStyle/>
          <a:p>
            <a:endParaRPr lang="en-US"/>
          </a:p>
        </p:txBody>
      </p:sp>
      <p:sp>
        <p:nvSpPr>
          <p:cNvPr id="7" name="Text 5"/>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28600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Initial assessment conducted for all eligible members within required timeframes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Assessment tools must be standardized and capture functional, social, cognitive, and behavioral needs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Ongoing reassessments performed at defined intervals and upon significant change in condition</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Member and/or caregiver participation is documented throughout the assessment process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Assessments inform and drive care plan development (link to LTSS 3)</a:t>
            </a:r>
          </a:p>
          <a:p>
            <a:pPr marL="342900" indent="-342900">
              <a:buSzPct val="100000"/>
              <a:buChar char="•"/>
            </a:pPr>
            <a:r>
              <a:rPr lang="en-US" sz="1400" b="1" dirty="0">
                <a:solidFill>
                  <a:srgbClr val="1E293B"/>
                </a:solidFill>
                <a:latin typeface="Calibri" pitchFamily="34" charset="0"/>
                <a:ea typeface="Calibri" pitchFamily="34" charset="-122"/>
                <a:cs typeface="Calibri" pitchFamily="34" charset="-120"/>
              </a:rPr>
              <a:t>Critical Factor: Element D</a:t>
            </a:r>
            <a:endParaRPr lang="en-US" sz="1400" b="1"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Document your assessment tool and process in detail. Surveyors look for evidence that assessments are consistently completed, member-centered, and directly tied to care planning decisions. </a:t>
            </a:r>
            <a:r>
              <a:rPr lang="en-US" sz="1200" b="1" dirty="0">
                <a:solidFill>
                  <a:srgbClr val="1E293B"/>
                </a:solidFill>
                <a:latin typeface="Calibri" pitchFamily="34" charset="0"/>
                <a:ea typeface="Calibri" pitchFamily="34" charset="-122"/>
                <a:cs typeface="Calibri" pitchFamily="34" charset="-120"/>
              </a:rPr>
              <a:t>Please note this has a File Review Component. </a:t>
            </a:r>
            <a:endParaRPr lang="en-US" sz="12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a:extLst>
            <a:ext uri="{FF2B5EF4-FFF2-40B4-BE49-F238E27FC236}">
              <a16:creationId xmlns:a16="http://schemas.microsoft.com/office/drawing/2014/main" id="{0861FDFE-D8AC-D1DF-528C-8CC569F0676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0EDE68F-401A-004B-2DB9-4B2FDBA71796}"/>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6ED18F30-D7D0-529C-371E-9A50AF17E130}"/>
              </a:ext>
            </a:extLst>
          </p:cNvPr>
          <p:cNvSpPr/>
          <p:nvPr/>
        </p:nvSpPr>
        <p:spPr>
          <a:xfrm>
            <a:off x="365760" y="73152"/>
            <a:ext cx="8412480" cy="630936"/>
          </a:xfrm>
          <a:prstGeom prst="rect">
            <a:avLst/>
          </a:prstGeom>
          <a:noFill/>
          <a:ln/>
        </p:spPr>
        <p:txBody>
          <a:bodyPr wrap="square" lIns="0" tIns="0" rIns="0" bIns="0" rtlCol="0" anchor="ctr"/>
          <a:lstStyle/>
          <a:p>
            <a:r>
              <a:rPr lang="en-US" sz="2400" b="1" dirty="0">
                <a:solidFill>
                  <a:srgbClr val="FFFFFF"/>
                </a:solidFill>
                <a:latin typeface="Calibri" pitchFamily="34" charset="0"/>
                <a:ea typeface="Calibri" pitchFamily="34" charset="-122"/>
                <a:cs typeface="Calibri" pitchFamily="34" charset="-120"/>
              </a:rPr>
              <a:t>LTSS 2: Assessment Process</a:t>
            </a:r>
            <a:endParaRPr lang="en-US" sz="2400" dirty="0"/>
          </a:p>
        </p:txBody>
      </p:sp>
      <p:sp>
        <p:nvSpPr>
          <p:cNvPr id="4" name="Shape 2">
            <a:extLst>
              <a:ext uri="{FF2B5EF4-FFF2-40B4-BE49-F238E27FC236}">
                <a16:creationId xmlns:a16="http://schemas.microsoft.com/office/drawing/2014/main" id="{9FC4CC55-C675-124D-9D7F-233E94F1AB9F}"/>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78220873-8CBD-5F28-27D1-8C71E7E954EF}"/>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EEEE1AB2-1FFC-5FDB-4FEF-5E0FFE082802}"/>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C07BD840-1582-627B-9012-70132E8BFABB}"/>
              </a:ext>
            </a:extLst>
          </p:cNvPr>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804FAF31-A06B-A53E-9B65-5B8C4E5FB76F}"/>
              </a:ext>
            </a:extLst>
          </p:cNvPr>
          <p:cNvGrpSpPr/>
          <p:nvPr/>
        </p:nvGrpSpPr>
        <p:grpSpPr>
          <a:xfrm>
            <a:off x="1013460" y="1440942"/>
            <a:ext cx="3410966" cy="569976"/>
            <a:chOff x="365760" y="2788920"/>
            <a:chExt cx="4114800" cy="832104"/>
          </a:xfrm>
        </p:grpSpPr>
        <p:sp>
          <p:nvSpPr>
            <p:cNvPr id="13" name="Shape 20">
              <a:extLst>
                <a:ext uri="{FF2B5EF4-FFF2-40B4-BE49-F238E27FC236}">
                  <a16:creationId xmlns:a16="http://schemas.microsoft.com/office/drawing/2014/main" id="{E28242A8-8C1F-36DB-528C-F8F075A3F9E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0F2E4E72-F797-842F-AD30-17E38045D123}"/>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Demographic Data Collection</a:t>
              </a:r>
              <a:endParaRPr lang="en-US" sz="1300" dirty="0"/>
            </a:p>
          </p:txBody>
        </p:sp>
      </p:grpSp>
      <p:grpSp>
        <p:nvGrpSpPr>
          <p:cNvPr id="17" name="Group 16">
            <a:extLst>
              <a:ext uri="{FF2B5EF4-FFF2-40B4-BE49-F238E27FC236}">
                <a16:creationId xmlns:a16="http://schemas.microsoft.com/office/drawing/2014/main" id="{8FB1FD4B-EBCD-B268-1BF2-D994535EACBF}"/>
              </a:ext>
            </a:extLst>
          </p:cNvPr>
          <p:cNvGrpSpPr/>
          <p:nvPr/>
        </p:nvGrpSpPr>
        <p:grpSpPr>
          <a:xfrm>
            <a:off x="1013460" y="2190490"/>
            <a:ext cx="3410966" cy="569976"/>
            <a:chOff x="365760" y="2788920"/>
            <a:chExt cx="4114800" cy="832104"/>
          </a:xfrm>
        </p:grpSpPr>
        <p:sp>
          <p:nvSpPr>
            <p:cNvPr id="18" name="Shape 20">
              <a:extLst>
                <a:ext uri="{FF2B5EF4-FFF2-40B4-BE49-F238E27FC236}">
                  <a16:creationId xmlns:a16="http://schemas.microsoft.com/office/drawing/2014/main" id="{7D042F66-3ED8-854C-D119-B238FE3CF467}"/>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06F5D09C-EB83-F158-8639-486E3039AB63}"/>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Privacy Protections for Data</a:t>
              </a:r>
              <a:endParaRPr lang="en-US" sz="1300" b="1" dirty="0">
                <a:solidFill>
                  <a:schemeClr val="bg1"/>
                </a:solidFill>
              </a:endParaRPr>
            </a:p>
          </p:txBody>
        </p:sp>
      </p:grpSp>
      <p:grpSp>
        <p:nvGrpSpPr>
          <p:cNvPr id="20" name="Group 19">
            <a:extLst>
              <a:ext uri="{FF2B5EF4-FFF2-40B4-BE49-F238E27FC236}">
                <a16:creationId xmlns:a16="http://schemas.microsoft.com/office/drawing/2014/main" id="{42499BD0-7F3C-0465-CE6C-FD6EC97B1749}"/>
              </a:ext>
            </a:extLst>
          </p:cNvPr>
          <p:cNvGrpSpPr/>
          <p:nvPr/>
        </p:nvGrpSpPr>
        <p:grpSpPr>
          <a:xfrm>
            <a:off x="1013460" y="2917698"/>
            <a:ext cx="3410966" cy="569976"/>
            <a:chOff x="365760" y="2788920"/>
            <a:chExt cx="4114800" cy="832104"/>
          </a:xfrm>
        </p:grpSpPr>
        <p:sp>
          <p:nvSpPr>
            <p:cNvPr id="21" name="Shape 20">
              <a:extLst>
                <a:ext uri="{FF2B5EF4-FFF2-40B4-BE49-F238E27FC236}">
                  <a16:creationId xmlns:a16="http://schemas.microsoft.com/office/drawing/2014/main" id="{6E33510B-3DDC-D5AF-663D-96C0D870E0B8}"/>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BDC98E76-A742-1B51-AD35-E81C83EF475F}"/>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Population Assessment</a:t>
              </a:r>
              <a:endParaRPr lang="en-US" sz="1300" dirty="0"/>
            </a:p>
          </p:txBody>
        </p:sp>
      </p:grpSp>
      <p:grpSp>
        <p:nvGrpSpPr>
          <p:cNvPr id="26" name="Group 25">
            <a:extLst>
              <a:ext uri="{FF2B5EF4-FFF2-40B4-BE49-F238E27FC236}">
                <a16:creationId xmlns:a16="http://schemas.microsoft.com/office/drawing/2014/main" id="{4D2EE1CA-B9ED-5EA2-C662-BF98EE4061B2}"/>
              </a:ext>
            </a:extLst>
          </p:cNvPr>
          <p:cNvGrpSpPr/>
          <p:nvPr/>
        </p:nvGrpSpPr>
        <p:grpSpPr>
          <a:xfrm>
            <a:off x="1013460" y="3644456"/>
            <a:ext cx="3410966" cy="569976"/>
            <a:chOff x="365760" y="2788920"/>
            <a:chExt cx="4114800" cy="832104"/>
          </a:xfrm>
        </p:grpSpPr>
        <p:sp>
          <p:nvSpPr>
            <p:cNvPr id="27" name="Shape 20">
              <a:extLst>
                <a:ext uri="{FF2B5EF4-FFF2-40B4-BE49-F238E27FC236}">
                  <a16:creationId xmlns:a16="http://schemas.microsoft.com/office/drawing/2014/main" id="{E21E1B2D-F3D8-0130-C3CA-A3EE8E477864}"/>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8" name="Text 7">
              <a:extLst>
                <a:ext uri="{FF2B5EF4-FFF2-40B4-BE49-F238E27FC236}">
                  <a16:creationId xmlns:a16="http://schemas.microsoft.com/office/drawing/2014/main" id="{E4C78E36-412C-1632-8AFE-C2B5C324BFD5}"/>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D: Assessment of Health, Functioning and Communication Needs</a:t>
              </a:r>
              <a:endParaRPr lang="en-US" sz="1300" dirty="0"/>
            </a:p>
          </p:txBody>
        </p:sp>
      </p:grpSp>
      <p:grpSp>
        <p:nvGrpSpPr>
          <p:cNvPr id="29" name="Group 28">
            <a:extLst>
              <a:ext uri="{FF2B5EF4-FFF2-40B4-BE49-F238E27FC236}">
                <a16:creationId xmlns:a16="http://schemas.microsoft.com/office/drawing/2014/main" id="{00CA20D6-42C6-54C2-F2C2-E5E60E899D9C}"/>
              </a:ext>
            </a:extLst>
          </p:cNvPr>
          <p:cNvGrpSpPr/>
          <p:nvPr/>
        </p:nvGrpSpPr>
        <p:grpSpPr>
          <a:xfrm>
            <a:off x="4804424" y="1441453"/>
            <a:ext cx="3410966" cy="569976"/>
            <a:chOff x="365760" y="2788920"/>
            <a:chExt cx="4114800" cy="832104"/>
          </a:xfrm>
        </p:grpSpPr>
        <p:sp>
          <p:nvSpPr>
            <p:cNvPr id="30" name="Shape 20">
              <a:extLst>
                <a:ext uri="{FF2B5EF4-FFF2-40B4-BE49-F238E27FC236}">
                  <a16:creationId xmlns:a16="http://schemas.microsoft.com/office/drawing/2014/main" id="{61CB3C61-70E9-7AB7-A2FC-2A81F7C010C1}"/>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1" name="Text 7">
              <a:extLst>
                <a:ext uri="{FF2B5EF4-FFF2-40B4-BE49-F238E27FC236}">
                  <a16:creationId xmlns:a16="http://schemas.microsoft.com/office/drawing/2014/main" id="{ED145379-9443-6FDC-9CCC-25E5354FDDCF}"/>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E: Resource Assessments</a:t>
              </a:r>
              <a:endParaRPr lang="en-US" sz="1300" dirty="0"/>
            </a:p>
          </p:txBody>
        </p:sp>
      </p:grpSp>
      <p:grpSp>
        <p:nvGrpSpPr>
          <p:cNvPr id="32" name="Group 31">
            <a:extLst>
              <a:ext uri="{FF2B5EF4-FFF2-40B4-BE49-F238E27FC236}">
                <a16:creationId xmlns:a16="http://schemas.microsoft.com/office/drawing/2014/main" id="{CD9B24B7-E216-0AF8-C82F-691E223F4B72}"/>
              </a:ext>
            </a:extLst>
          </p:cNvPr>
          <p:cNvGrpSpPr/>
          <p:nvPr/>
        </p:nvGrpSpPr>
        <p:grpSpPr>
          <a:xfrm>
            <a:off x="4804424" y="2191001"/>
            <a:ext cx="3410966" cy="569976"/>
            <a:chOff x="365760" y="2788920"/>
            <a:chExt cx="4114800" cy="832104"/>
          </a:xfrm>
        </p:grpSpPr>
        <p:sp>
          <p:nvSpPr>
            <p:cNvPr id="33" name="Shape 20">
              <a:extLst>
                <a:ext uri="{FF2B5EF4-FFF2-40B4-BE49-F238E27FC236}">
                  <a16:creationId xmlns:a16="http://schemas.microsoft.com/office/drawing/2014/main" id="{01A5A7B7-34EA-ED05-A6BB-2D006042C443}"/>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4" name="Text 7">
              <a:extLst>
                <a:ext uri="{FF2B5EF4-FFF2-40B4-BE49-F238E27FC236}">
                  <a16:creationId xmlns:a16="http://schemas.microsoft.com/office/drawing/2014/main" id="{62C3F6E4-59E7-A770-DC12-66043CBEF194}"/>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F: </a:t>
              </a:r>
              <a:r>
                <a:rPr lang="en-US" sz="1300" b="1" i="0" dirty="0">
                  <a:solidFill>
                    <a:schemeClr val="bg1"/>
                  </a:solidFill>
                  <a:effectLst/>
                </a:rPr>
                <a:t>Comprehensive Assessment Implementation</a:t>
              </a:r>
              <a:endParaRPr lang="en-US" sz="1300" b="1" dirty="0">
                <a:solidFill>
                  <a:schemeClr val="bg1"/>
                </a:solidFill>
              </a:endParaRPr>
            </a:p>
          </p:txBody>
        </p:sp>
      </p:grpSp>
      <p:grpSp>
        <p:nvGrpSpPr>
          <p:cNvPr id="35" name="Group 34">
            <a:extLst>
              <a:ext uri="{FF2B5EF4-FFF2-40B4-BE49-F238E27FC236}">
                <a16:creationId xmlns:a16="http://schemas.microsoft.com/office/drawing/2014/main" id="{7A4DE631-E5C3-5B7B-EDCF-553E4A6442A8}"/>
              </a:ext>
            </a:extLst>
          </p:cNvPr>
          <p:cNvGrpSpPr/>
          <p:nvPr/>
        </p:nvGrpSpPr>
        <p:grpSpPr>
          <a:xfrm>
            <a:off x="4804424" y="2956309"/>
            <a:ext cx="3410966" cy="569976"/>
            <a:chOff x="365760" y="2788920"/>
            <a:chExt cx="4114800" cy="832104"/>
          </a:xfrm>
        </p:grpSpPr>
        <p:sp>
          <p:nvSpPr>
            <p:cNvPr id="36" name="Shape 20">
              <a:extLst>
                <a:ext uri="{FF2B5EF4-FFF2-40B4-BE49-F238E27FC236}">
                  <a16:creationId xmlns:a16="http://schemas.microsoft.com/office/drawing/2014/main" id="{512D9057-8443-5613-1B80-578170E9C60F}"/>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7" name="Text 7">
              <a:extLst>
                <a:ext uri="{FF2B5EF4-FFF2-40B4-BE49-F238E27FC236}">
                  <a16:creationId xmlns:a16="http://schemas.microsoft.com/office/drawing/2014/main" id="{FF5BF412-28A1-C406-F1A0-C14F29FE5401}"/>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G: Clinical Integration</a:t>
              </a:r>
              <a:endParaRPr lang="en-US" sz="1300" dirty="0"/>
            </a:p>
          </p:txBody>
        </p:sp>
      </p:grpSp>
      <p:sp>
        <p:nvSpPr>
          <p:cNvPr id="39" name="Shape 7">
            <a:extLst>
              <a:ext uri="{FF2B5EF4-FFF2-40B4-BE49-F238E27FC236}">
                <a16:creationId xmlns:a16="http://schemas.microsoft.com/office/drawing/2014/main" id="{5F625847-7A0F-64C8-9685-3C9D197E885E}"/>
              </a:ext>
            </a:extLst>
          </p:cNvPr>
          <p:cNvSpPr/>
          <p:nvPr/>
        </p:nvSpPr>
        <p:spPr>
          <a:xfrm>
            <a:off x="365760" y="4387787"/>
            <a:ext cx="8145780" cy="318897"/>
          </a:xfrm>
          <a:prstGeom prst="rect">
            <a:avLst/>
          </a:prstGeom>
          <a:solidFill>
            <a:srgbClr val="E0F4F8"/>
          </a:solidFill>
          <a:ln w="12700">
            <a:solidFill>
              <a:srgbClr val="C9E8F0"/>
            </a:solidFill>
            <a:prstDash val="solid"/>
          </a:ln>
        </p:spPr>
        <p:txBody>
          <a:bodyPr/>
          <a:lstStyle/>
          <a:p>
            <a:endParaRPr lang="en-US"/>
          </a:p>
        </p:txBody>
      </p:sp>
      <p:sp>
        <p:nvSpPr>
          <p:cNvPr id="44" name="Text 8">
            <a:extLst>
              <a:ext uri="{FF2B5EF4-FFF2-40B4-BE49-F238E27FC236}">
                <a16:creationId xmlns:a16="http://schemas.microsoft.com/office/drawing/2014/main" id="{6A4EB98D-3CFC-5B9B-5739-49D0347CB715}"/>
              </a:ext>
            </a:extLst>
          </p:cNvPr>
          <p:cNvSpPr/>
          <p:nvPr/>
        </p:nvSpPr>
        <p:spPr>
          <a:xfrm>
            <a:off x="916530" y="4389120"/>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Can you consistently identify member needs through structured assessments?</a:t>
            </a:r>
            <a:endParaRPr lang="en-US" sz="1200" dirty="0">
              <a:solidFill>
                <a:schemeClr val="tx1">
                  <a:lumMod val="75000"/>
                  <a:lumOff val="25000"/>
                </a:schemeClr>
              </a:solidFill>
            </a:endParaRPr>
          </a:p>
        </p:txBody>
      </p:sp>
    </p:spTree>
    <p:extLst>
      <p:ext uri="{BB962C8B-B14F-4D97-AF65-F5344CB8AC3E}">
        <p14:creationId xmlns:p14="http://schemas.microsoft.com/office/powerpoint/2010/main" val="528857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3: Person-Centered Care Planning &amp; Monitoring</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25E73"/>
          </a:solidFill>
          <a:ln w="12700">
            <a:solidFill>
              <a:srgbClr val="025E73"/>
            </a:solidFill>
            <a:prstDash val="solid"/>
          </a:ln>
        </p:spPr>
        <p:txBody>
          <a:bodyPr/>
          <a:lstStyle/>
          <a:p>
            <a:endParaRPr lang="en-US"/>
          </a:p>
        </p:txBody>
      </p:sp>
      <p:sp>
        <p:nvSpPr>
          <p:cNvPr id="7" name="Text 5"/>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56032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Care plans are developed in partnership with the member and/or their representative</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Plans address member goals, preferences, strengths, and identified needs from the assessment</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Includes both formal services and informal/natural supports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Care coordinators conduct ongoing monitoring to track progress, identify gaps, and adjust the plan</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2026 Update: Strengthened monitoring requirements — frequency and documentation expectations clarified</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Transition from institutional to community settings must be proactively planned</a:t>
            </a:r>
          </a:p>
          <a:p>
            <a:pPr marL="342900" indent="-342900">
              <a:buSzPct val="100000"/>
              <a:buChar char="•"/>
            </a:pPr>
            <a:r>
              <a:rPr lang="en-US" sz="1400" b="1" dirty="0">
                <a:solidFill>
                  <a:srgbClr val="1E293B"/>
                </a:solidFill>
                <a:latin typeface="Calibri" pitchFamily="34" charset="0"/>
                <a:ea typeface="Calibri" pitchFamily="34" charset="-122"/>
                <a:cs typeface="Calibri" pitchFamily="34" charset="-120"/>
              </a:rPr>
              <a:t>Critical Factors Element A/B</a:t>
            </a:r>
            <a:endParaRPr lang="en-US" sz="1400" b="1"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This is one of the most documentation-intensive standards. Ensure care plans clearly reflect the member's voice, are regularly updated, and that monitoring contacts are tracked with dated evidence. </a:t>
            </a:r>
            <a:r>
              <a:rPr lang="en-US" sz="1200" b="1" dirty="0">
                <a:solidFill>
                  <a:srgbClr val="1E293B"/>
                </a:solidFill>
                <a:latin typeface="Calibri" pitchFamily="34" charset="0"/>
                <a:ea typeface="Calibri" pitchFamily="34" charset="-122"/>
                <a:cs typeface="Calibri" pitchFamily="34" charset="-120"/>
              </a:rPr>
              <a:t>Please note this has a file review component </a:t>
            </a:r>
            <a:endParaRPr lang="en-US" sz="12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F783AC-2644-01AF-3EDA-C0A7F0A71FC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84F4D02-F138-2CA0-C353-464675A9A596}"/>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DFBF0FCE-58D9-4634-D658-7D886711FF91}"/>
              </a:ext>
            </a:extLst>
          </p:cNvPr>
          <p:cNvSpPr/>
          <p:nvPr/>
        </p:nvSpPr>
        <p:spPr>
          <a:xfrm>
            <a:off x="365760" y="73152"/>
            <a:ext cx="8412480" cy="630936"/>
          </a:xfrm>
          <a:prstGeom prst="rect">
            <a:avLst/>
          </a:prstGeom>
          <a:noFill/>
          <a:ln/>
        </p:spPr>
        <p:txBody>
          <a:bodyPr wrap="square" lIns="0" tIns="0" rIns="0" bIns="0" rtlCol="0" anchor="ctr"/>
          <a:lstStyle/>
          <a:p>
            <a:r>
              <a:rPr lang="en-US" sz="2400" b="1" dirty="0">
                <a:solidFill>
                  <a:srgbClr val="FFFFFF"/>
                </a:solidFill>
                <a:latin typeface="Calibri" pitchFamily="34" charset="0"/>
                <a:ea typeface="Calibri" pitchFamily="34" charset="-122"/>
                <a:cs typeface="Calibri" pitchFamily="34" charset="-120"/>
              </a:rPr>
              <a:t>LTSS 3: Person-Centered Care Planning &amp; Monitoring</a:t>
            </a:r>
            <a:endParaRPr lang="en-US" sz="2400" dirty="0"/>
          </a:p>
        </p:txBody>
      </p:sp>
      <p:sp>
        <p:nvSpPr>
          <p:cNvPr id="4" name="Shape 2">
            <a:extLst>
              <a:ext uri="{FF2B5EF4-FFF2-40B4-BE49-F238E27FC236}">
                <a16:creationId xmlns:a16="http://schemas.microsoft.com/office/drawing/2014/main" id="{80081E87-EE0F-00DD-FED7-345520870B25}"/>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C5ADA0C0-51DF-63FA-78A6-BEAAF33C5C5B}"/>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48521F99-F30B-0F12-1260-704245877ACF}"/>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DCF7C2EF-F9C6-A423-A116-E80DF610C64B}"/>
              </a:ext>
            </a:extLst>
          </p:cNvPr>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0CE8E6B0-0D4D-789B-D0CF-2C88C3F44D66}"/>
              </a:ext>
            </a:extLst>
          </p:cNvPr>
          <p:cNvGrpSpPr/>
          <p:nvPr/>
        </p:nvGrpSpPr>
        <p:grpSpPr>
          <a:xfrm>
            <a:off x="1607820" y="1415034"/>
            <a:ext cx="5151120" cy="832104"/>
            <a:chOff x="365760" y="2788920"/>
            <a:chExt cx="4114800" cy="832104"/>
          </a:xfrm>
        </p:grpSpPr>
        <p:sp>
          <p:nvSpPr>
            <p:cNvPr id="13" name="Shape 20">
              <a:extLst>
                <a:ext uri="{FF2B5EF4-FFF2-40B4-BE49-F238E27FC236}">
                  <a16:creationId xmlns:a16="http://schemas.microsoft.com/office/drawing/2014/main" id="{FB19D692-4BFD-DE0D-1840-1C714941054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3FBD9049-C3A5-FA31-B965-0567F89DA630}"/>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Person-Centered Assessments</a:t>
              </a:r>
              <a:endParaRPr lang="en-US" sz="1300" dirty="0"/>
            </a:p>
          </p:txBody>
        </p:sp>
      </p:grpSp>
      <p:grpSp>
        <p:nvGrpSpPr>
          <p:cNvPr id="17" name="Group 16">
            <a:extLst>
              <a:ext uri="{FF2B5EF4-FFF2-40B4-BE49-F238E27FC236}">
                <a16:creationId xmlns:a16="http://schemas.microsoft.com/office/drawing/2014/main" id="{0599A58F-3053-8609-0903-CCF5A185E351}"/>
              </a:ext>
            </a:extLst>
          </p:cNvPr>
          <p:cNvGrpSpPr/>
          <p:nvPr/>
        </p:nvGrpSpPr>
        <p:grpSpPr>
          <a:xfrm>
            <a:off x="1607820" y="2322195"/>
            <a:ext cx="5151120" cy="832104"/>
            <a:chOff x="365760" y="2788920"/>
            <a:chExt cx="4114800" cy="832104"/>
          </a:xfrm>
        </p:grpSpPr>
        <p:sp>
          <p:nvSpPr>
            <p:cNvPr id="18" name="Shape 20">
              <a:extLst>
                <a:ext uri="{FF2B5EF4-FFF2-40B4-BE49-F238E27FC236}">
                  <a16:creationId xmlns:a16="http://schemas.microsoft.com/office/drawing/2014/main" id="{AF95853C-EF38-087C-E4D8-438420FEFA0D}"/>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290B4E61-8871-00EA-0856-40FB079A2010}"/>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Person-Centered Care Planning Process</a:t>
              </a:r>
              <a:endParaRPr lang="en-US" sz="1300" b="1" dirty="0">
                <a:solidFill>
                  <a:schemeClr val="bg1"/>
                </a:solidFill>
              </a:endParaRPr>
            </a:p>
          </p:txBody>
        </p:sp>
      </p:grpSp>
      <p:grpSp>
        <p:nvGrpSpPr>
          <p:cNvPr id="20" name="Group 19">
            <a:extLst>
              <a:ext uri="{FF2B5EF4-FFF2-40B4-BE49-F238E27FC236}">
                <a16:creationId xmlns:a16="http://schemas.microsoft.com/office/drawing/2014/main" id="{9F70F2B5-D339-89D5-15C2-BF2E11ED0C0A}"/>
              </a:ext>
            </a:extLst>
          </p:cNvPr>
          <p:cNvGrpSpPr/>
          <p:nvPr/>
        </p:nvGrpSpPr>
        <p:grpSpPr>
          <a:xfrm>
            <a:off x="1607820" y="3247263"/>
            <a:ext cx="5151120" cy="832104"/>
            <a:chOff x="365760" y="2788920"/>
            <a:chExt cx="4114800" cy="832104"/>
          </a:xfrm>
        </p:grpSpPr>
        <p:sp>
          <p:nvSpPr>
            <p:cNvPr id="21" name="Shape 20">
              <a:extLst>
                <a:ext uri="{FF2B5EF4-FFF2-40B4-BE49-F238E27FC236}">
                  <a16:creationId xmlns:a16="http://schemas.microsoft.com/office/drawing/2014/main" id="{A3B8EF60-7725-1295-7654-3FA252B819D2}"/>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663F416E-40DB-476A-0650-946BE73CECC6}"/>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Implementing the Care Planning Process</a:t>
              </a:r>
              <a:endParaRPr lang="en-US" sz="1300" dirty="0"/>
            </a:p>
          </p:txBody>
        </p:sp>
      </p:grpSp>
      <p:grpSp>
        <p:nvGrpSpPr>
          <p:cNvPr id="12" name="Group 11">
            <a:extLst>
              <a:ext uri="{FF2B5EF4-FFF2-40B4-BE49-F238E27FC236}">
                <a16:creationId xmlns:a16="http://schemas.microsoft.com/office/drawing/2014/main" id="{27CA32E2-FD40-1075-9DBD-8B550AD23E89}"/>
              </a:ext>
            </a:extLst>
          </p:cNvPr>
          <p:cNvGrpSpPr/>
          <p:nvPr/>
        </p:nvGrpSpPr>
        <p:grpSpPr>
          <a:xfrm>
            <a:off x="365760" y="4387787"/>
            <a:ext cx="8326557" cy="321373"/>
            <a:chOff x="365760" y="4387787"/>
            <a:chExt cx="8326557" cy="321373"/>
          </a:xfrm>
        </p:grpSpPr>
        <p:sp>
          <p:nvSpPr>
            <p:cNvPr id="9" name="Shape 7">
              <a:extLst>
                <a:ext uri="{FF2B5EF4-FFF2-40B4-BE49-F238E27FC236}">
                  <a16:creationId xmlns:a16="http://schemas.microsoft.com/office/drawing/2014/main" id="{E8B087F5-F022-F81F-06D9-C0A92698026B}"/>
                </a:ext>
              </a:extLst>
            </p:cNvPr>
            <p:cNvSpPr/>
            <p:nvPr/>
          </p:nvSpPr>
          <p:spPr>
            <a:xfrm>
              <a:off x="365760" y="4387787"/>
              <a:ext cx="8145780" cy="318897"/>
            </a:xfrm>
            <a:prstGeom prst="rect">
              <a:avLst/>
            </a:prstGeom>
            <a:solidFill>
              <a:srgbClr val="E0F4F8"/>
            </a:solidFill>
            <a:ln w="12700">
              <a:solidFill>
                <a:srgbClr val="C9E8F0"/>
              </a:solidFill>
              <a:prstDash val="solid"/>
            </a:ln>
          </p:spPr>
          <p:txBody>
            <a:bodyPr/>
            <a:lstStyle/>
            <a:p>
              <a:endParaRPr lang="en-US"/>
            </a:p>
          </p:txBody>
        </p:sp>
        <p:sp>
          <p:nvSpPr>
            <p:cNvPr id="11" name="Text 8">
              <a:extLst>
                <a:ext uri="{FF2B5EF4-FFF2-40B4-BE49-F238E27FC236}">
                  <a16:creationId xmlns:a16="http://schemas.microsoft.com/office/drawing/2014/main" id="{B7B262C1-DD1E-636F-1DA7-F87C42AA239E}"/>
                </a:ext>
              </a:extLst>
            </p:cNvPr>
            <p:cNvSpPr/>
            <p:nvPr/>
          </p:nvSpPr>
          <p:spPr>
            <a:xfrm>
              <a:off x="916530" y="4389120"/>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Can the member's voice be seen throughout the assessment, care plan and monitoring process?</a:t>
              </a:r>
            </a:p>
          </p:txBody>
        </p:sp>
      </p:grpSp>
    </p:spTree>
    <p:extLst>
      <p:ext uri="{BB962C8B-B14F-4D97-AF65-F5344CB8AC3E}">
        <p14:creationId xmlns:p14="http://schemas.microsoft.com/office/powerpoint/2010/main" val="1988362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4: Care Transitions</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28090"/>
          </a:solidFill>
          <a:ln w="12700">
            <a:solidFill>
              <a:srgbClr val="028090"/>
            </a:solidFill>
            <a:prstDash val="solid"/>
          </a:ln>
        </p:spPr>
        <p:txBody>
          <a:bodyPr/>
          <a:lstStyle/>
          <a:p>
            <a:endParaRPr lang="en-US"/>
          </a:p>
        </p:txBody>
      </p:sp>
      <p:sp>
        <p:nvSpPr>
          <p:cNvPr id="7" name="Text 5"/>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56032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Processes in place to identify members at risk of or experiencing care transitions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Proactive planning for transitions between community, facility, hospital, and home settings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Coordination with providers, facilities, and community resources to support smooth transitions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Members and caregivers are informed and engaged throughout transition planning</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Post-transition follow-up conducted within required timeframes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Transition plans documented and accessible to all relevant care team members</a:t>
            </a:r>
            <a:endParaRPr lang="en-US" sz="1400"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Track hospital admissions/discharges and care setting changes in real time. Having a documented, repeatable transition process — not just ad hoc coordination — is what surveyors look for.</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CCFD753-A451-8A3C-7B9B-278B6257A31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1C927E3-5EE9-F6CF-C6E8-3226CF7A035B}"/>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EB1E82E3-3F66-27A7-66E8-AF261FFC1255}"/>
              </a:ext>
            </a:extLst>
          </p:cNvPr>
          <p:cNvSpPr/>
          <p:nvPr/>
        </p:nvSpPr>
        <p:spPr>
          <a:xfrm>
            <a:off x="365760" y="73152"/>
            <a:ext cx="8412480" cy="630936"/>
          </a:xfrm>
          <a:prstGeom prst="rect">
            <a:avLst/>
          </a:prstGeom>
          <a:noFill/>
          <a:ln/>
        </p:spPr>
        <p:txBody>
          <a:bodyPr wrap="square" lIns="0" tIns="0" rIns="0" bIns="0" rtlCol="0" anchor="ctr"/>
          <a:lstStyle/>
          <a:p>
            <a:r>
              <a:rPr lang="en-US" sz="2400" b="1" dirty="0">
                <a:solidFill>
                  <a:srgbClr val="FFFFFF"/>
                </a:solidFill>
                <a:latin typeface="Calibri" pitchFamily="34" charset="0"/>
                <a:ea typeface="Calibri" pitchFamily="34" charset="-122"/>
                <a:cs typeface="Calibri" pitchFamily="34" charset="-120"/>
              </a:rPr>
              <a:t>LTSS 4: Care Transitions</a:t>
            </a:r>
            <a:endParaRPr lang="en-US" sz="2400" dirty="0"/>
          </a:p>
        </p:txBody>
      </p:sp>
      <p:sp>
        <p:nvSpPr>
          <p:cNvPr id="4" name="Shape 2">
            <a:extLst>
              <a:ext uri="{FF2B5EF4-FFF2-40B4-BE49-F238E27FC236}">
                <a16:creationId xmlns:a16="http://schemas.microsoft.com/office/drawing/2014/main" id="{64ED2183-682F-4B82-4219-F1E1F67E64C4}"/>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C74E4000-CAE2-7D2D-EE90-9E38D85392B3}"/>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9507FC99-2141-43E2-DCDC-8EF69122DE61}"/>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A919C9F0-AAA4-CD16-2D4D-1B540BF7EA95}"/>
              </a:ext>
            </a:extLst>
          </p:cNvPr>
          <p:cNvSpPr/>
          <p:nvPr/>
        </p:nvSpPr>
        <p:spPr>
          <a:xfrm>
            <a:off x="1104900" y="816102"/>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60273CB0-5162-7029-9E2F-7ABC63E5A7E0}"/>
              </a:ext>
            </a:extLst>
          </p:cNvPr>
          <p:cNvGrpSpPr/>
          <p:nvPr/>
        </p:nvGrpSpPr>
        <p:grpSpPr>
          <a:xfrm>
            <a:off x="1607820" y="1255014"/>
            <a:ext cx="5151120" cy="677037"/>
            <a:chOff x="365760" y="2788920"/>
            <a:chExt cx="4114800" cy="832104"/>
          </a:xfrm>
        </p:grpSpPr>
        <p:sp>
          <p:nvSpPr>
            <p:cNvPr id="13" name="Shape 20">
              <a:extLst>
                <a:ext uri="{FF2B5EF4-FFF2-40B4-BE49-F238E27FC236}">
                  <a16:creationId xmlns:a16="http://schemas.microsoft.com/office/drawing/2014/main" id="{F92DEA7A-E43D-ED0A-3476-DB7B950D860F}"/>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7089B55E-80C7-D711-296B-F3AF45556557}"/>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Process for Transitions of Care</a:t>
              </a:r>
              <a:endParaRPr lang="en-US" sz="1300" dirty="0"/>
            </a:p>
          </p:txBody>
        </p:sp>
      </p:grpSp>
      <p:grpSp>
        <p:nvGrpSpPr>
          <p:cNvPr id="17" name="Group 16">
            <a:extLst>
              <a:ext uri="{FF2B5EF4-FFF2-40B4-BE49-F238E27FC236}">
                <a16:creationId xmlns:a16="http://schemas.microsoft.com/office/drawing/2014/main" id="{C387518D-1B99-31D2-0C97-868A15AE7939}"/>
              </a:ext>
            </a:extLst>
          </p:cNvPr>
          <p:cNvGrpSpPr/>
          <p:nvPr/>
        </p:nvGrpSpPr>
        <p:grpSpPr>
          <a:xfrm>
            <a:off x="1607820" y="2002155"/>
            <a:ext cx="5151120" cy="677037"/>
            <a:chOff x="365760" y="2788920"/>
            <a:chExt cx="4114800" cy="832104"/>
          </a:xfrm>
        </p:grpSpPr>
        <p:sp>
          <p:nvSpPr>
            <p:cNvPr id="18" name="Shape 20">
              <a:extLst>
                <a:ext uri="{FF2B5EF4-FFF2-40B4-BE49-F238E27FC236}">
                  <a16:creationId xmlns:a16="http://schemas.microsoft.com/office/drawing/2014/main" id="{1140A18B-D951-D5C0-3A79-8DB78A8645D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6FE5F9B2-3D72-4BAA-551F-94A432B9F2C4}"/>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Reducing Unplanned Transitions for Individuals</a:t>
              </a:r>
              <a:endParaRPr lang="en-US" sz="1300" b="1" dirty="0">
                <a:solidFill>
                  <a:schemeClr val="bg1"/>
                </a:solidFill>
              </a:endParaRPr>
            </a:p>
          </p:txBody>
        </p:sp>
      </p:grpSp>
      <p:grpSp>
        <p:nvGrpSpPr>
          <p:cNvPr id="20" name="Group 19">
            <a:extLst>
              <a:ext uri="{FF2B5EF4-FFF2-40B4-BE49-F238E27FC236}">
                <a16:creationId xmlns:a16="http://schemas.microsoft.com/office/drawing/2014/main" id="{01BD77E5-B496-EF4C-79FD-A75D68D4298C}"/>
              </a:ext>
            </a:extLst>
          </p:cNvPr>
          <p:cNvGrpSpPr/>
          <p:nvPr/>
        </p:nvGrpSpPr>
        <p:grpSpPr>
          <a:xfrm>
            <a:off x="1607820" y="2756631"/>
            <a:ext cx="5151120" cy="677037"/>
            <a:chOff x="365760" y="2788920"/>
            <a:chExt cx="4114800" cy="832104"/>
          </a:xfrm>
        </p:grpSpPr>
        <p:sp>
          <p:nvSpPr>
            <p:cNvPr id="21" name="Shape 20">
              <a:extLst>
                <a:ext uri="{FF2B5EF4-FFF2-40B4-BE49-F238E27FC236}">
                  <a16:creationId xmlns:a16="http://schemas.microsoft.com/office/drawing/2014/main" id="{191349BF-D53F-B70E-239D-38FBDA6CF503}"/>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3057796E-A237-0D9C-0173-12ACCCE0BE34}"/>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Reducing Unplanned Transitions for the Population</a:t>
              </a:r>
              <a:endParaRPr lang="en-US" sz="1300" dirty="0"/>
            </a:p>
          </p:txBody>
        </p:sp>
      </p:grpSp>
      <p:grpSp>
        <p:nvGrpSpPr>
          <p:cNvPr id="8" name="Group 7">
            <a:extLst>
              <a:ext uri="{FF2B5EF4-FFF2-40B4-BE49-F238E27FC236}">
                <a16:creationId xmlns:a16="http://schemas.microsoft.com/office/drawing/2014/main" id="{0EB6717A-C2C6-A7AD-B6CD-04EDD04604DE}"/>
              </a:ext>
            </a:extLst>
          </p:cNvPr>
          <p:cNvGrpSpPr/>
          <p:nvPr/>
        </p:nvGrpSpPr>
        <p:grpSpPr>
          <a:xfrm>
            <a:off x="1607820" y="3517552"/>
            <a:ext cx="5151120" cy="677037"/>
            <a:chOff x="365760" y="2788920"/>
            <a:chExt cx="4114800" cy="832104"/>
          </a:xfrm>
        </p:grpSpPr>
        <p:sp>
          <p:nvSpPr>
            <p:cNvPr id="9" name="Shape 20">
              <a:extLst>
                <a:ext uri="{FF2B5EF4-FFF2-40B4-BE49-F238E27FC236}">
                  <a16:creationId xmlns:a16="http://schemas.microsoft.com/office/drawing/2014/main" id="{DCB5072E-A8D9-EAB0-D291-D6F0A917161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0" name="Text 7">
              <a:extLst>
                <a:ext uri="{FF2B5EF4-FFF2-40B4-BE49-F238E27FC236}">
                  <a16:creationId xmlns:a16="http://schemas.microsoft.com/office/drawing/2014/main" id="{F69A00D4-4C73-9416-6B4A-C1AC4BBF9D64}"/>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D: Clinical Coordination</a:t>
              </a:r>
              <a:endParaRPr lang="en-US" sz="1300" dirty="0"/>
            </a:p>
          </p:txBody>
        </p:sp>
      </p:grpSp>
      <p:grpSp>
        <p:nvGrpSpPr>
          <p:cNvPr id="11" name="Group 10">
            <a:extLst>
              <a:ext uri="{FF2B5EF4-FFF2-40B4-BE49-F238E27FC236}">
                <a16:creationId xmlns:a16="http://schemas.microsoft.com/office/drawing/2014/main" id="{396193CC-32F7-B3D9-DD9A-DBFE0F9E995F}"/>
              </a:ext>
            </a:extLst>
          </p:cNvPr>
          <p:cNvGrpSpPr/>
          <p:nvPr/>
        </p:nvGrpSpPr>
        <p:grpSpPr>
          <a:xfrm>
            <a:off x="355381" y="4323113"/>
            <a:ext cx="8326557" cy="321373"/>
            <a:chOff x="365760" y="4387787"/>
            <a:chExt cx="8326557" cy="321373"/>
          </a:xfrm>
        </p:grpSpPr>
        <p:sp>
          <p:nvSpPr>
            <p:cNvPr id="12" name="Shape 7">
              <a:extLst>
                <a:ext uri="{FF2B5EF4-FFF2-40B4-BE49-F238E27FC236}">
                  <a16:creationId xmlns:a16="http://schemas.microsoft.com/office/drawing/2014/main" id="{6EB2640E-5681-1FAD-67FB-F96635DCE530}"/>
                </a:ext>
              </a:extLst>
            </p:cNvPr>
            <p:cNvSpPr/>
            <p:nvPr/>
          </p:nvSpPr>
          <p:spPr>
            <a:xfrm>
              <a:off x="365760" y="4387787"/>
              <a:ext cx="8145780" cy="318897"/>
            </a:xfrm>
            <a:prstGeom prst="rect">
              <a:avLst/>
            </a:prstGeom>
            <a:solidFill>
              <a:srgbClr val="E0F4F8"/>
            </a:solidFill>
            <a:ln w="12700">
              <a:solidFill>
                <a:srgbClr val="C9E8F0"/>
              </a:solidFill>
              <a:prstDash val="solid"/>
            </a:ln>
          </p:spPr>
          <p:txBody>
            <a:bodyPr/>
            <a:lstStyle/>
            <a:p>
              <a:endParaRPr lang="en-US"/>
            </a:p>
          </p:txBody>
        </p:sp>
        <p:sp>
          <p:nvSpPr>
            <p:cNvPr id="14" name="Text 8">
              <a:extLst>
                <a:ext uri="{FF2B5EF4-FFF2-40B4-BE49-F238E27FC236}">
                  <a16:creationId xmlns:a16="http://schemas.microsoft.com/office/drawing/2014/main" id="{F3A1A281-43E7-1D58-0F97-428ADE2F43ED}"/>
                </a:ext>
              </a:extLst>
            </p:cNvPr>
            <p:cNvSpPr/>
            <p:nvPr/>
          </p:nvSpPr>
          <p:spPr>
            <a:xfrm>
              <a:off x="916530" y="4389120"/>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How do you help patients move safely between hospitals, facilities, home and community settings?</a:t>
              </a:r>
            </a:p>
          </p:txBody>
        </p:sp>
      </p:grpSp>
    </p:spTree>
    <p:extLst>
      <p:ext uri="{BB962C8B-B14F-4D97-AF65-F5344CB8AC3E}">
        <p14:creationId xmlns:p14="http://schemas.microsoft.com/office/powerpoint/2010/main" val="1280260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5: Measurement &amp; Quality Improvement</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499A3"/>
          </a:solidFill>
          <a:ln w="12700">
            <a:solidFill>
              <a:srgbClr val="0499A3"/>
            </a:solidFill>
            <a:prstDash val="solid"/>
          </a:ln>
        </p:spPr>
        <p:txBody>
          <a:bodyPr/>
          <a:lstStyle/>
          <a:p>
            <a:endParaRPr lang="en-US"/>
          </a:p>
        </p:txBody>
      </p:sp>
      <p:sp>
        <p:nvSpPr>
          <p:cNvPr id="7" name="Text 5"/>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56032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Organization collects and analyzes data on LTSS program performance</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Identifies key performance indicators (KPIs) specific to the LTSS population</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Uses data to identify gaps, prioritize improvement activities, and track progress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Establishes formal quality improvement (QI) projects tied to CM-LTSS outcomes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Results are reported to leadership and used in organizational decision-making</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Improvement activities are documented with measurable goals and timelines</a:t>
            </a:r>
            <a:endParaRPr lang="en-US" sz="1400"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Start collecting data early and establish baselines before your survey cycle. Surveyors want to see a mature, data-driven QI process — not a one-time report generated for the survey.</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7517482-A55B-3211-CB85-C0F00477999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D8CF95B-45AC-C910-CDE9-CAE900E87E88}"/>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E7534CA0-AFAB-DAA3-D7BF-4D004D36B123}"/>
              </a:ext>
            </a:extLst>
          </p:cNvPr>
          <p:cNvSpPr/>
          <p:nvPr/>
        </p:nvSpPr>
        <p:spPr>
          <a:xfrm>
            <a:off x="365760" y="73152"/>
            <a:ext cx="8412480" cy="630936"/>
          </a:xfrm>
          <a:prstGeom prst="rect">
            <a:avLst/>
          </a:prstGeom>
          <a:noFill/>
          <a:ln/>
        </p:spPr>
        <p:txBody>
          <a:bodyPr wrap="square" lIns="0" tIns="0" rIns="0" bIns="0" rtlCol="0" anchor="ctr"/>
          <a:lstStyle/>
          <a:p>
            <a:r>
              <a:rPr lang="en-US" sz="2400" b="1" dirty="0">
                <a:solidFill>
                  <a:srgbClr val="FFFFFF"/>
                </a:solidFill>
                <a:latin typeface="Calibri" pitchFamily="34" charset="0"/>
                <a:ea typeface="Calibri" pitchFamily="34" charset="-122"/>
                <a:cs typeface="Calibri" pitchFamily="34" charset="-120"/>
              </a:rPr>
              <a:t>LTSS 5: Measurement &amp; Quality Improvement</a:t>
            </a:r>
            <a:endParaRPr lang="en-US" sz="2400" dirty="0"/>
          </a:p>
        </p:txBody>
      </p:sp>
      <p:sp>
        <p:nvSpPr>
          <p:cNvPr id="4" name="Shape 2">
            <a:extLst>
              <a:ext uri="{FF2B5EF4-FFF2-40B4-BE49-F238E27FC236}">
                <a16:creationId xmlns:a16="http://schemas.microsoft.com/office/drawing/2014/main" id="{5C6B8CAB-4DAA-F2C3-95C1-14DBF6442C46}"/>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BD3BEF3B-9E2F-FBFA-24C4-069505BCD6AF}"/>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53AC815E-3357-DC76-1402-1E811F83270A}"/>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7E3D127C-CE63-8EA1-C89E-55B8B433DB7A}"/>
              </a:ext>
            </a:extLst>
          </p:cNvPr>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6312CE63-7249-0D63-C5E6-BA20B471499A}"/>
              </a:ext>
            </a:extLst>
          </p:cNvPr>
          <p:cNvGrpSpPr/>
          <p:nvPr/>
        </p:nvGrpSpPr>
        <p:grpSpPr>
          <a:xfrm>
            <a:off x="1013460" y="1311402"/>
            <a:ext cx="3410966" cy="569976"/>
            <a:chOff x="365760" y="2788920"/>
            <a:chExt cx="4114800" cy="832104"/>
          </a:xfrm>
        </p:grpSpPr>
        <p:sp>
          <p:nvSpPr>
            <p:cNvPr id="13" name="Shape 20">
              <a:extLst>
                <a:ext uri="{FF2B5EF4-FFF2-40B4-BE49-F238E27FC236}">
                  <a16:creationId xmlns:a16="http://schemas.microsoft.com/office/drawing/2014/main" id="{78FC6771-8D14-1490-7109-EB3A6DFCF055}"/>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0502BBFD-2937-8817-900F-BEAFDF29152E}"/>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Experience With Case Management</a:t>
              </a:r>
              <a:endParaRPr lang="en-US" sz="1300" dirty="0"/>
            </a:p>
          </p:txBody>
        </p:sp>
      </p:grpSp>
      <p:grpSp>
        <p:nvGrpSpPr>
          <p:cNvPr id="17" name="Group 16">
            <a:extLst>
              <a:ext uri="{FF2B5EF4-FFF2-40B4-BE49-F238E27FC236}">
                <a16:creationId xmlns:a16="http://schemas.microsoft.com/office/drawing/2014/main" id="{F38EBA47-2885-B273-6116-D2BD68144C8E}"/>
              </a:ext>
            </a:extLst>
          </p:cNvPr>
          <p:cNvGrpSpPr/>
          <p:nvPr/>
        </p:nvGrpSpPr>
        <p:grpSpPr>
          <a:xfrm>
            <a:off x="1013460" y="1954270"/>
            <a:ext cx="3410966" cy="569976"/>
            <a:chOff x="365760" y="2788920"/>
            <a:chExt cx="4114800" cy="832104"/>
          </a:xfrm>
        </p:grpSpPr>
        <p:sp>
          <p:nvSpPr>
            <p:cNvPr id="18" name="Shape 20">
              <a:extLst>
                <a:ext uri="{FF2B5EF4-FFF2-40B4-BE49-F238E27FC236}">
                  <a16:creationId xmlns:a16="http://schemas.microsoft.com/office/drawing/2014/main" id="{3CDD467D-09DC-D4E1-DA17-C3B0173FEF5B}"/>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4638CC4E-30F3-7CE3-A468-C2988E6C3996}"/>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Track and Analyze a Measure of Effectiveness</a:t>
              </a:r>
              <a:endParaRPr lang="en-US" sz="1300" b="1" dirty="0">
                <a:solidFill>
                  <a:schemeClr val="bg1"/>
                </a:solidFill>
              </a:endParaRPr>
            </a:p>
          </p:txBody>
        </p:sp>
      </p:grpSp>
      <p:grpSp>
        <p:nvGrpSpPr>
          <p:cNvPr id="20" name="Group 19">
            <a:extLst>
              <a:ext uri="{FF2B5EF4-FFF2-40B4-BE49-F238E27FC236}">
                <a16:creationId xmlns:a16="http://schemas.microsoft.com/office/drawing/2014/main" id="{B43E5BD6-92D5-79B4-D0AA-C3E042C45274}"/>
              </a:ext>
            </a:extLst>
          </p:cNvPr>
          <p:cNvGrpSpPr/>
          <p:nvPr/>
        </p:nvGrpSpPr>
        <p:grpSpPr>
          <a:xfrm>
            <a:off x="1013460" y="2597658"/>
            <a:ext cx="3410966" cy="569976"/>
            <a:chOff x="365760" y="2788920"/>
            <a:chExt cx="4114800" cy="832104"/>
          </a:xfrm>
        </p:grpSpPr>
        <p:sp>
          <p:nvSpPr>
            <p:cNvPr id="21" name="Shape 20">
              <a:extLst>
                <a:ext uri="{FF2B5EF4-FFF2-40B4-BE49-F238E27FC236}">
                  <a16:creationId xmlns:a16="http://schemas.microsoft.com/office/drawing/2014/main" id="{4D4D4042-275B-74EF-13F3-59F8682C5086}"/>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CE647F35-EEFD-12E2-1CD5-EDB191DDA5C6}"/>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Track and Analyze a Second Measure of Effectiveness</a:t>
              </a:r>
              <a:endParaRPr lang="en-US" sz="1300" dirty="0"/>
            </a:p>
          </p:txBody>
        </p:sp>
      </p:grpSp>
      <p:grpSp>
        <p:nvGrpSpPr>
          <p:cNvPr id="26" name="Group 25">
            <a:extLst>
              <a:ext uri="{FF2B5EF4-FFF2-40B4-BE49-F238E27FC236}">
                <a16:creationId xmlns:a16="http://schemas.microsoft.com/office/drawing/2014/main" id="{3B37A0C6-0018-EAA9-B0DD-A51AB0BEC8C7}"/>
              </a:ext>
            </a:extLst>
          </p:cNvPr>
          <p:cNvGrpSpPr/>
          <p:nvPr/>
        </p:nvGrpSpPr>
        <p:grpSpPr>
          <a:xfrm>
            <a:off x="1013460" y="3240596"/>
            <a:ext cx="3410966" cy="569976"/>
            <a:chOff x="365760" y="2788920"/>
            <a:chExt cx="4114800" cy="832104"/>
          </a:xfrm>
        </p:grpSpPr>
        <p:sp>
          <p:nvSpPr>
            <p:cNvPr id="27" name="Shape 20">
              <a:extLst>
                <a:ext uri="{FF2B5EF4-FFF2-40B4-BE49-F238E27FC236}">
                  <a16:creationId xmlns:a16="http://schemas.microsoft.com/office/drawing/2014/main" id="{378AD56A-57F1-CF03-690F-8B0EE5771AE6}"/>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8" name="Text 7">
              <a:extLst>
                <a:ext uri="{FF2B5EF4-FFF2-40B4-BE49-F238E27FC236}">
                  <a16:creationId xmlns:a16="http://schemas.microsoft.com/office/drawing/2014/main" id="{47EFAD11-AFAB-7AC3-A144-0B33A0D494CE}"/>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D: Track and Analyze a Third Measure of Effectiveness</a:t>
              </a:r>
              <a:endParaRPr lang="en-US" sz="1300" dirty="0"/>
            </a:p>
          </p:txBody>
        </p:sp>
      </p:grpSp>
      <p:grpSp>
        <p:nvGrpSpPr>
          <p:cNvPr id="29" name="Group 28">
            <a:extLst>
              <a:ext uri="{FF2B5EF4-FFF2-40B4-BE49-F238E27FC236}">
                <a16:creationId xmlns:a16="http://schemas.microsoft.com/office/drawing/2014/main" id="{A3253214-B211-FFD8-698C-93415D1A175D}"/>
              </a:ext>
            </a:extLst>
          </p:cNvPr>
          <p:cNvGrpSpPr/>
          <p:nvPr/>
        </p:nvGrpSpPr>
        <p:grpSpPr>
          <a:xfrm>
            <a:off x="1011507" y="3876294"/>
            <a:ext cx="3410966" cy="569976"/>
            <a:chOff x="365760" y="2788920"/>
            <a:chExt cx="4114800" cy="832104"/>
          </a:xfrm>
        </p:grpSpPr>
        <p:sp>
          <p:nvSpPr>
            <p:cNvPr id="30" name="Shape 20">
              <a:extLst>
                <a:ext uri="{FF2B5EF4-FFF2-40B4-BE49-F238E27FC236}">
                  <a16:creationId xmlns:a16="http://schemas.microsoft.com/office/drawing/2014/main" id="{911B67F7-9456-6532-8A3A-5F9D937B8322}"/>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1" name="Text 7">
              <a:extLst>
                <a:ext uri="{FF2B5EF4-FFF2-40B4-BE49-F238E27FC236}">
                  <a16:creationId xmlns:a16="http://schemas.microsoft.com/office/drawing/2014/main" id="{219BD288-D487-5632-E9FF-848400010E1F}"/>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E:  Action and Remeasurement</a:t>
              </a:r>
              <a:endParaRPr lang="en-US" sz="1300" dirty="0"/>
            </a:p>
          </p:txBody>
        </p:sp>
      </p:grpSp>
      <p:grpSp>
        <p:nvGrpSpPr>
          <p:cNvPr id="32" name="Group 31">
            <a:extLst>
              <a:ext uri="{FF2B5EF4-FFF2-40B4-BE49-F238E27FC236}">
                <a16:creationId xmlns:a16="http://schemas.microsoft.com/office/drawing/2014/main" id="{C7CDDEAE-8475-F538-856F-6DE5B5433066}"/>
              </a:ext>
            </a:extLst>
          </p:cNvPr>
          <p:cNvGrpSpPr/>
          <p:nvPr/>
        </p:nvGrpSpPr>
        <p:grpSpPr>
          <a:xfrm>
            <a:off x="4952839" y="1403084"/>
            <a:ext cx="3410966" cy="569976"/>
            <a:chOff x="365760" y="2788920"/>
            <a:chExt cx="4114800" cy="832104"/>
          </a:xfrm>
        </p:grpSpPr>
        <p:sp>
          <p:nvSpPr>
            <p:cNvPr id="33" name="Shape 20">
              <a:extLst>
                <a:ext uri="{FF2B5EF4-FFF2-40B4-BE49-F238E27FC236}">
                  <a16:creationId xmlns:a16="http://schemas.microsoft.com/office/drawing/2014/main" id="{F34ADCBE-B644-487E-9B7D-B93E85694D5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4" name="Text 7">
              <a:extLst>
                <a:ext uri="{FF2B5EF4-FFF2-40B4-BE49-F238E27FC236}">
                  <a16:creationId xmlns:a16="http://schemas.microsoft.com/office/drawing/2014/main" id="{217E6A3A-855D-A85F-477F-B791128348A0}"/>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F: </a:t>
              </a:r>
              <a:r>
                <a:rPr lang="en-US" sz="1300" b="1" i="0" dirty="0">
                  <a:solidFill>
                    <a:schemeClr val="bg1"/>
                  </a:solidFill>
                  <a:effectLst/>
                </a:rPr>
                <a:t>Transparency in Reporting Outcomes</a:t>
              </a:r>
              <a:endParaRPr lang="en-US" sz="1300" b="1" dirty="0">
                <a:solidFill>
                  <a:schemeClr val="bg1"/>
                </a:solidFill>
              </a:endParaRPr>
            </a:p>
          </p:txBody>
        </p:sp>
      </p:grpSp>
      <p:grpSp>
        <p:nvGrpSpPr>
          <p:cNvPr id="35" name="Group 34">
            <a:extLst>
              <a:ext uri="{FF2B5EF4-FFF2-40B4-BE49-F238E27FC236}">
                <a16:creationId xmlns:a16="http://schemas.microsoft.com/office/drawing/2014/main" id="{7C10F0F0-2595-7F7B-D535-0F453B9685C9}"/>
              </a:ext>
            </a:extLst>
          </p:cNvPr>
          <p:cNvGrpSpPr/>
          <p:nvPr/>
        </p:nvGrpSpPr>
        <p:grpSpPr>
          <a:xfrm>
            <a:off x="4952839" y="2086166"/>
            <a:ext cx="3410966" cy="569976"/>
            <a:chOff x="365760" y="2788920"/>
            <a:chExt cx="4114800" cy="832104"/>
          </a:xfrm>
        </p:grpSpPr>
        <p:sp>
          <p:nvSpPr>
            <p:cNvPr id="36" name="Shape 20">
              <a:extLst>
                <a:ext uri="{FF2B5EF4-FFF2-40B4-BE49-F238E27FC236}">
                  <a16:creationId xmlns:a16="http://schemas.microsoft.com/office/drawing/2014/main" id="{E3FCB74F-7C4C-F98A-7E5F-162668219180}"/>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7" name="Text 7">
              <a:extLst>
                <a:ext uri="{FF2B5EF4-FFF2-40B4-BE49-F238E27FC236}">
                  <a16:creationId xmlns:a16="http://schemas.microsoft.com/office/drawing/2014/main" id="{11A1965F-3D19-6A17-8973-2F8092A5BC5B}"/>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G: Active Participation</a:t>
              </a:r>
              <a:endParaRPr lang="en-US" sz="1300" dirty="0"/>
            </a:p>
          </p:txBody>
        </p:sp>
      </p:grpSp>
      <p:grpSp>
        <p:nvGrpSpPr>
          <p:cNvPr id="8" name="Group 7">
            <a:extLst>
              <a:ext uri="{FF2B5EF4-FFF2-40B4-BE49-F238E27FC236}">
                <a16:creationId xmlns:a16="http://schemas.microsoft.com/office/drawing/2014/main" id="{276C7522-528A-409E-C93C-2D155CD26375}"/>
              </a:ext>
            </a:extLst>
          </p:cNvPr>
          <p:cNvGrpSpPr/>
          <p:nvPr/>
        </p:nvGrpSpPr>
        <p:grpSpPr>
          <a:xfrm>
            <a:off x="4952839" y="2801112"/>
            <a:ext cx="3410966" cy="569976"/>
            <a:chOff x="365760" y="2788920"/>
            <a:chExt cx="4114800" cy="832104"/>
          </a:xfrm>
        </p:grpSpPr>
        <p:sp>
          <p:nvSpPr>
            <p:cNvPr id="9" name="Shape 20">
              <a:extLst>
                <a:ext uri="{FF2B5EF4-FFF2-40B4-BE49-F238E27FC236}">
                  <a16:creationId xmlns:a16="http://schemas.microsoft.com/office/drawing/2014/main" id="{F67D7D71-6BA3-AB61-D4F3-E57473A77947}"/>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0" name="Text 7">
              <a:extLst>
                <a:ext uri="{FF2B5EF4-FFF2-40B4-BE49-F238E27FC236}">
                  <a16:creationId xmlns:a16="http://schemas.microsoft.com/office/drawing/2014/main" id="{9A51CB93-8C9A-8F4E-F1C4-375E3460DD7C}"/>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H: </a:t>
              </a:r>
              <a:r>
                <a:rPr lang="en-US" sz="1300" b="1" i="0" dirty="0">
                  <a:solidFill>
                    <a:schemeClr val="bg1"/>
                  </a:solidFill>
                  <a:effectLst/>
                </a:rPr>
                <a:t>Improving Participation Rates</a:t>
              </a:r>
              <a:endParaRPr lang="en-US" sz="1300" b="1" dirty="0">
                <a:solidFill>
                  <a:schemeClr val="bg1"/>
                </a:solidFill>
              </a:endParaRPr>
            </a:p>
          </p:txBody>
        </p:sp>
      </p:grpSp>
      <p:grpSp>
        <p:nvGrpSpPr>
          <p:cNvPr id="11" name="Group 10">
            <a:extLst>
              <a:ext uri="{FF2B5EF4-FFF2-40B4-BE49-F238E27FC236}">
                <a16:creationId xmlns:a16="http://schemas.microsoft.com/office/drawing/2014/main" id="{069E6D6A-A7A2-777A-664A-EB3D3B9D7994}"/>
              </a:ext>
            </a:extLst>
          </p:cNvPr>
          <p:cNvGrpSpPr/>
          <p:nvPr/>
        </p:nvGrpSpPr>
        <p:grpSpPr>
          <a:xfrm>
            <a:off x="4952839" y="3525584"/>
            <a:ext cx="3410966" cy="569976"/>
            <a:chOff x="365760" y="2788920"/>
            <a:chExt cx="4114800" cy="832104"/>
          </a:xfrm>
        </p:grpSpPr>
        <p:sp>
          <p:nvSpPr>
            <p:cNvPr id="12" name="Shape 20">
              <a:extLst>
                <a:ext uri="{FF2B5EF4-FFF2-40B4-BE49-F238E27FC236}">
                  <a16:creationId xmlns:a16="http://schemas.microsoft.com/office/drawing/2014/main" id="{87BB11B0-2728-AF12-658F-DB7EFCCC202D}"/>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4" name="Text 7">
              <a:extLst>
                <a:ext uri="{FF2B5EF4-FFF2-40B4-BE49-F238E27FC236}">
                  <a16:creationId xmlns:a16="http://schemas.microsoft.com/office/drawing/2014/main" id="{E4E85FCA-8143-650C-95BF-15421FC7C4C9}"/>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I: Transparency in Reporting Participation</a:t>
              </a:r>
              <a:endParaRPr lang="en-US" sz="1300" dirty="0"/>
            </a:p>
          </p:txBody>
        </p:sp>
      </p:grpSp>
      <p:grpSp>
        <p:nvGrpSpPr>
          <p:cNvPr id="23" name="Group 22">
            <a:extLst>
              <a:ext uri="{FF2B5EF4-FFF2-40B4-BE49-F238E27FC236}">
                <a16:creationId xmlns:a16="http://schemas.microsoft.com/office/drawing/2014/main" id="{C0B7BC46-FD5E-94AB-7660-9E73A4E52BCF}"/>
              </a:ext>
            </a:extLst>
          </p:cNvPr>
          <p:cNvGrpSpPr/>
          <p:nvPr/>
        </p:nvGrpSpPr>
        <p:grpSpPr>
          <a:xfrm>
            <a:off x="355381" y="4323113"/>
            <a:ext cx="8326557" cy="321373"/>
            <a:chOff x="365760" y="4387787"/>
            <a:chExt cx="8326557" cy="321373"/>
          </a:xfrm>
        </p:grpSpPr>
        <p:sp>
          <p:nvSpPr>
            <p:cNvPr id="24" name="Shape 7">
              <a:extLst>
                <a:ext uri="{FF2B5EF4-FFF2-40B4-BE49-F238E27FC236}">
                  <a16:creationId xmlns:a16="http://schemas.microsoft.com/office/drawing/2014/main" id="{7FBC932C-89BB-5880-413C-DAD5E773BC3E}"/>
                </a:ext>
              </a:extLst>
            </p:cNvPr>
            <p:cNvSpPr/>
            <p:nvPr/>
          </p:nvSpPr>
          <p:spPr>
            <a:xfrm>
              <a:off x="365760" y="4387787"/>
              <a:ext cx="8145780" cy="318897"/>
            </a:xfrm>
            <a:prstGeom prst="rect">
              <a:avLst/>
            </a:prstGeom>
            <a:solidFill>
              <a:srgbClr val="E0F4F8"/>
            </a:solidFill>
            <a:ln w="12700">
              <a:solidFill>
                <a:srgbClr val="C9E8F0"/>
              </a:solidFill>
              <a:prstDash val="solid"/>
            </a:ln>
          </p:spPr>
          <p:txBody>
            <a:bodyPr/>
            <a:lstStyle/>
            <a:p>
              <a:endParaRPr lang="en-US"/>
            </a:p>
          </p:txBody>
        </p:sp>
        <p:sp>
          <p:nvSpPr>
            <p:cNvPr id="25" name="Text 8">
              <a:extLst>
                <a:ext uri="{FF2B5EF4-FFF2-40B4-BE49-F238E27FC236}">
                  <a16:creationId xmlns:a16="http://schemas.microsoft.com/office/drawing/2014/main" id="{35C25A1E-82C1-BF41-05E9-9E5E97611B68}"/>
                </a:ext>
              </a:extLst>
            </p:cNvPr>
            <p:cNvSpPr/>
            <p:nvPr/>
          </p:nvSpPr>
          <p:spPr>
            <a:xfrm>
              <a:off x="916530" y="4389120"/>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Are you measuring performance and using the results to improve care?</a:t>
              </a:r>
            </a:p>
          </p:txBody>
        </p:sp>
      </p:grpSp>
    </p:spTree>
    <p:extLst>
      <p:ext uri="{BB962C8B-B14F-4D97-AF65-F5344CB8AC3E}">
        <p14:creationId xmlns:p14="http://schemas.microsoft.com/office/powerpoint/2010/main" val="3728322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6: Staffing, Training &amp; Verification</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2B4A0"/>
          </a:solidFill>
          <a:ln w="12700">
            <a:solidFill>
              <a:srgbClr val="02B4A0"/>
            </a:solidFill>
            <a:prstDash val="solid"/>
          </a:ln>
        </p:spPr>
        <p:txBody>
          <a:bodyPr/>
          <a:lstStyle/>
          <a:p>
            <a:endParaRPr lang="en-US"/>
          </a:p>
        </p:txBody>
      </p:sp>
      <p:sp>
        <p:nvSpPr>
          <p:cNvPr id="7" name="Text 5"/>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56032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Care coordinators and CM staff meet defined qualifications for the LTSS population</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Organization verifies credentials, licensure, and relevant certifications for all applicable staff</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Initial and ongoing training programs are documented and completed by required staff</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Training covers person-centered practices, LTSS-specific skills, and NCQA program requirements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2026 Update: Clarified verification requirements — what must be verified and by when</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Supervision and performance management processes support quality care delivery</a:t>
            </a:r>
            <a:endParaRPr lang="en-US" sz="1400"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Maintain a central staff tracking log that documents qualifications, training completion dates, and verification evidence. This is frequently a gap area — build your system before the survey.</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3418611-E698-1C2D-B7DB-942A41E158B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30A12E8-11B8-472C-9B60-55E4577FB9C8}"/>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DAE9286B-390A-CD2B-6B7A-CB99867FBF38}"/>
              </a:ext>
            </a:extLst>
          </p:cNvPr>
          <p:cNvSpPr/>
          <p:nvPr/>
        </p:nvSpPr>
        <p:spPr>
          <a:xfrm>
            <a:off x="365760" y="73152"/>
            <a:ext cx="8412480" cy="630936"/>
          </a:xfrm>
          <a:prstGeom prst="rect">
            <a:avLst/>
          </a:prstGeom>
          <a:noFill/>
          <a:ln/>
        </p:spPr>
        <p:txBody>
          <a:bodyPr wrap="square" lIns="0" tIns="0" rIns="0" bIns="0" rtlCol="0" anchor="ctr"/>
          <a:lstStyle/>
          <a:p>
            <a:r>
              <a:rPr lang="en-US" sz="2400" b="1" dirty="0">
                <a:solidFill>
                  <a:srgbClr val="FFFFFF"/>
                </a:solidFill>
                <a:latin typeface="Calibri" pitchFamily="34" charset="0"/>
                <a:ea typeface="Calibri" pitchFamily="34" charset="-122"/>
                <a:cs typeface="Calibri" pitchFamily="34" charset="-120"/>
              </a:rPr>
              <a:t>LTSS 6: Staffing, Training &amp; Verification</a:t>
            </a:r>
            <a:endParaRPr lang="en-US" sz="2400" dirty="0"/>
          </a:p>
        </p:txBody>
      </p:sp>
      <p:sp>
        <p:nvSpPr>
          <p:cNvPr id="4" name="Shape 2">
            <a:extLst>
              <a:ext uri="{FF2B5EF4-FFF2-40B4-BE49-F238E27FC236}">
                <a16:creationId xmlns:a16="http://schemas.microsoft.com/office/drawing/2014/main" id="{9CAFAB59-97B7-67CB-14A7-FA2556414314}"/>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D1B2A6BB-2D04-6A60-EC41-665ABA36AE97}"/>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BE835861-AA65-E689-53CF-C6A54248652A}"/>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EF518232-3CDE-DBCD-CD91-86E3D2990610}"/>
              </a:ext>
            </a:extLst>
          </p:cNvPr>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77CE5177-3271-C5B5-7875-FFCE1BD18ACC}"/>
              </a:ext>
            </a:extLst>
          </p:cNvPr>
          <p:cNvGrpSpPr/>
          <p:nvPr/>
        </p:nvGrpSpPr>
        <p:grpSpPr>
          <a:xfrm>
            <a:off x="1013460" y="1494560"/>
            <a:ext cx="3410966" cy="701802"/>
            <a:chOff x="365760" y="2788920"/>
            <a:chExt cx="4114800" cy="832104"/>
          </a:xfrm>
        </p:grpSpPr>
        <p:sp>
          <p:nvSpPr>
            <p:cNvPr id="13" name="Shape 20">
              <a:extLst>
                <a:ext uri="{FF2B5EF4-FFF2-40B4-BE49-F238E27FC236}">
                  <a16:creationId xmlns:a16="http://schemas.microsoft.com/office/drawing/2014/main" id="{3069D60A-963B-DDE2-AB19-BFFC9B09EDA6}"/>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3BE72391-D1B6-4686-94A7-66E3B80BD855}"/>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Defining Staffing Needs</a:t>
              </a:r>
              <a:endParaRPr lang="en-US" sz="1300" dirty="0"/>
            </a:p>
          </p:txBody>
        </p:sp>
      </p:grpSp>
      <p:grpSp>
        <p:nvGrpSpPr>
          <p:cNvPr id="17" name="Group 16">
            <a:extLst>
              <a:ext uri="{FF2B5EF4-FFF2-40B4-BE49-F238E27FC236}">
                <a16:creationId xmlns:a16="http://schemas.microsoft.com/office/drawing/2014/main" id="{472B8A88-03EC-DF7B-28EF-EF6E0ADAA9AE}"/>
              </a:ext>
            </a:extLst>
          </p:cNvPr>
          <p:cNvGrpSpPr/>
          <p:nvPr/>
        </p:nvGrpSpPr>
        <p:grpSpPr>
          <a:xfrm>
            <a:off x="1013460" y="2403868"/>
            <a:ext cx="3410966" cy="701802"/>
            <a:chOff x="365760" y="2788920"/>
            <a:chExt cx="4114800" cy="832104"/>
          </a:xfrm>
        </p:grpSpPr>
        <p:sp>
          <p:nvSpPr>
            <p:cNvPr id="18" name="Shape 20">
              <a:extLst>
                <a:ext uri="{FF2B5EF4-FFF2-40B4-BE49-F238E27FC236}">
                  <a16:creationId xmlns:a16="http://schemas.microsoft.com/office/drawing/2014/main" id="{B10EE314-C722-294C-4129-9BCB6B07C90E}"/>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F06E1497-96F3-E54D-5152-9A01208B28D6}"/>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Qualifications and Assistance for LTSS Providers</a:t>
              </a:r>
              <a:endParaRPr lang="en-US" sz="1300" b="1" dirty="0">
                <a:solidFill>
                  <a:schemeClr val="bg1"/>
                </a:solidFill>
              </a:endParaRPr>
            </a:p>
          </p:txBody>
        </p:sp>
      </p:grpSp>
      <p:grpSp>
        <p:nvGrpSpPr>
          <p:cNvPr id="20" name="Group 19">
            <a:extLst>
              <a:ext uri="{FF2B5EF4-FFF2-40B4-BE49-F238E27FC236}">
                <a16:creationId xmlns:a16="http://schemas.microsoft.com/office/drawing/2014/main" id="{FBDD4DBE-5173-FC51-3A76-D04F4FD1083F}"/>
              </a:ext>
            </a:extLst>
          </p:cNvPr>
          <p:cNvGrpSpPr/>
          <p:nvPr/>
        </p:nvGrpSpPr>
        <p:grpSpPr>
          <a:xfrm>
            <a:off x="1005840" y="3295894"/>
            <a:ext cx="3410966" cy="701802"/>
            <a:chOff x="365760" y="2788920"/>
            <a:chExt cx="4114800" cy="832104"/>
          </a:xfrm>
        </p:grpSpPr>
        <p:sp>
          <p:nvSpPr>
            <p:cNvPr id="21" name="Shape 20">
              <a:extLst>
                <a:ext uri="{FF2B5EF4-FFF2-40B4-BE49-F238E27FC236}">
                  <a16:creationId xmlns:a16="http://schemas.microsoft.com/office/drawing/2014/main" id="{7C7BA05E-5B4A-15FD-8638-E1EA44931ECF}"/>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8EE479E6-C5F5-E635-CC13-D079AA364913}"/>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Process for Staff Interactions</a:t>
              </a:r>
              <a:endParaRPr lang="en-US" sz="1300" dirty="0"/>
            </a:p>
          </p:txBody>
        </p:sp>
      </p:grpSp>
      <p:grpSp>
        <p:nvGrpSpPr>
          <p:cNvPr id="26" name="Group 25">
            <a:extLst>
              <a:ext uri="{FF2B5EF4-FFF2-40B4-BE49-F238E27FC236}">
                <a16:creationId xmlns:a16="http://schemas.microsoft.com/office/drawing/2014/main" id="{6564DFB4-68BA-081A-1FF1-BAF56EB29C94}"/>
              </a:ext>
            </a:extLst>
          </p:cNvPr>
          <p:cNvGrpSpPr/>
          <p:nvPr/>
        </p:nvGrpSpPr>
        <p:grpSpPr>
          <a:xfrm>
            <a:off x="4880624" y="1661795"/>
            <a:ext cx="3410966" cy="637669"/>
            <a:chOff x="365760" y="2788920"/>
            <a:chExt cx="4114800" cy="832104"/>
          </a:xfrm>
        </p:grpSpPr>
        <p:sp>
          <p:nvSpPr>
            <p:cNvPr id="27" name="Shape 20">
              <a:extLst>
                <a:ext uri="{FF2B5EF4-FFF2-40B4-BE49-F238E27FC236}">
                  <a16:creationId xmlns:a16="http://schemas.microsoft.com/office/drawing/2014/main" id="{4839D8B6-9593-0A11-DE7E-C756C48481BC}"/>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8" name="Text 7">
              <a:extLst>
                <a:ext uri="{FF2B5EF4-FFF2-40B4-BE49-F238E27FC236}">
                  <a16:creationId xmlns:a16="http://schemas.microsoft.com/office/drawing/2014/main" id="{CFBC81B0-1C8F-3624-EFA4-0139A77BE6DB}"/>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D: Initial Training for Staff</a:t>
              </a:r>
              <a:endParaRPr lang="en-US" sz="1300" dirty="0"/>
            </a:p>
          </p:txBody>
        </p:sp>
      </p:grpSp>
      <p:grpSp>
        <p:nvGrpSpPr>
          <p:cNvPr id="29" name="Group 28">
            <a:extLst>
              <a:ext uri="{FF2B5EF4-FFF2-40B4-BE49-F238E27FC236}">
                <a16:creationId xmlns:a16="http://schemas.microsoft.com/office/drawing/2014/main" id="{BF45C0B4-AD52-C057-1998-A4F0BD617860}"/>
              </a:ext>
            </a:extLst>
          </p:cNvPr>
          <p:cNvGrpSpPr/>
          <p:nvPr/>
        </p:nvGrpSpPr>
        <p:grpSpPr>
          <a:xfrm>
            <a:off x="4880624" y="2539870"/>
            <a:ext cx="3410966" cy="637669"/>
            <a:chOff x="365760" y="2788920"/>
            <a:chExt cx="4114800" cy="832104"/>
          </a:xfrm>
        </p:grpSpPr>
        <p:sp>
          <p:nvSpPr>
            <p:cNvPr id="30" name="Shape 20">
              <a:extLst>
                <a:ext uri="{FF2B5EF4-FFF2-40B4-BE49-F238E27FC236}">
                  <a16:creationId xmlns:a16="http://schemas.microsoft.com/office/drawing/2014/main" id="{6C6507E4-2395-F023-C1CA-E98FE30B7B6F}"/>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1" name="Text 7">
              <a:extLst>
                <a:ext uri="{FF2B5EF4-FFF2-40B4-BE49-F238E27FC236}">
                  <a16:creationId xmlns:a16="http://schemas.microsoft.com/office/drawing/2014/main" id="{9158B0B7-EA6A-CF36-F5B9-5B56EC812493}"/>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E: Monitoring and Training for Staff</a:t>
              </a:r>
              <a:endParaRPr lang="en-US" sz="1300" dirty="0"/>
            </a:p>
          </p:txBody>
        </p:sp>
      </p:grpSp>
      <p:grpSp>
        <p:nvGrpSpPr>
          <p:cNvPr id="8" name="Group 7">
            <a:extLst>
              <a:ext uri="{FF2B5EF4-FFF2-40B4-BE49-F238E27FC236}">
                <a16:creationId xmlns:a16="http://schemas.microsoft.com/office/drawing/2014/main" id="{3C1B6FF4-E09B-FA52-A8DB-C4FC27824907}"/>
              </a:ext>
            </a:extLst>
          </p:cNvPr>
          <p:cNvGrpSpPr/>
          <p:nvPr/>
        </p:nvGrpSpPr>
        <p:grpSpPr>
          <a:xfrm>
            <a:off x="355381" y="4323113"/>
            <a:ext cx="8537159" cy="321373"/>
            <a:chOff x="365760" y="4387787"/>
            <a:chExt cx="8326557" cy="321373"/>
          </a:xfrm>
        </p:grpSpPr>
        <p:sp>
          <p:nvSpPr>
            <p:cNvPr id="9" name="Shape 7">
              <a:extLst>
                <a:ext uri="{FF2B5EF4-FFF2-40B4-BE49-F238E27FC236}">
                  <a16:creationId xmlns:a16="http://schemas.microsoft.com/office/drawing/2014/main" id="{4AA431E4-81CB-B280-2B72-AE2172E7D168}"/>
                </a:ext>
              </a:extLst>
            </p:cNvPr>
            <p:cNvSpPr/>
            <p:nvPr/>
          </p:nvSpPr>
          <p:spPr>
            <a:xfrm>
              <a:off x="365760" y="4387787"/>
              <a:ext cx="8145780" cy="318897"/>
            </a:xfrm>
            <a:prstGeom prst="rect">
              <a:avLst/>
            </a:prstGeom>
            <a:solidFill>
              <a:srgbClr val="E0F4F8"/>
            </a:solidFill>
            <a:ln w="12700">
              <a:solidFill>
                <a:srgbClr val="C9E8F0"/>
              </a:solidFill>
              <a:prstDash val="solid"/>
            </a:ln>
          </p:spPr>
          <p:txBody>
            <a:bodyPr/>
            <a:lstStyle/>
            <a:p>
              <a:endParaRPr lang="en-US"/>
            </a:p>
          </p:txBody>
        </p:sp>
        <p:sp>
          <p:nvSpPr>
            <p:cNvPr id="10" name="Text 8">
              <a:extLst>
                <a:ext uri="{FF2B5EF4-FFF2-40B4-BE49-F238E27FC236}">
                  <a16:creationId xmlns:a16="http://schemas.microsoft.com/office/drawing/2014/main" id="{40EE2321-0798-5F6D-4AEC-A1C3981DE4FB}"/>
                </a:ext>
              </a:extLst>
            </p:cNvPr>
            <p:cNvSpPr/>
            <p:nvPr/>
          </p:nvSpPr>
          <p:spPr>
            <a:xfrm>
              <a:off x="916530" y="4389120"/>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Do staff, caregivers, etc. have the training, qualifications and support needed to serve individuals effectively?</a:t>
              </a:r>
            </a:p>
          </p:txBody>
        </p:sp>
      </p:grpSp>
    </p:spTree>
    <p:extLst>
      <p:ext uri="{BB962C8B-B14F-4D97-AF65-F5344CB8AC3E}">
        <p14:creationId xmlns:p14="http://schemas.microsoft.com/office/powerpoint/2010/main" val="3435132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7: Rights &amp; Responsibilities</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2C39A"/>
          </a:solidFill>
          <a:ln w="12700">
            <a:solidFill>
              <a:srgbClr val="02C39A"/>
            </a:solidFill>
            <a:prstDash val="solid"/>
          </a:ln>
        </p:spPr>
        <p:txBody>
          <a:bodyPr/>
          <a:lstStyle/>
          <a:p>
            <a:endParaRPr lang="en-US"/>
          </a:p>
        </p:txBody>
      </p:sp>
      <p:sp>
        <p:nvSpPr>
          <p:cNvPr id="7" name="Text 5"/>
          <p:cNvSpPr/>
          <p:nvPr/>
        </p:nvSpPr>
        <p:spPr>
          <a:xfrm>
            <a:off x="1005840" y="105918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56032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Members are informed of their rights and responsibilities as part of the LTSS program</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Rights information is provided in a language and format accessible to the member</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Grievance and appeals processes are clearly communicated and accessible to LTSS members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Members are protected from discrimination in access to and delivery of LTSS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Organization has processes to respond to member complaints related to LTSS services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Member rights are integrated into care coordination practices — not just in documentation</a:t>
            </a:r>
            <a:endParaRPr lang="en-US" sz="1400"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Ensure member-facing materials are available in all required languages and accessible formats. Review your grievance tracking system to confirm LTSS-specific complaints are captured separately.</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331F3B2-0435-A0D9-0E6F-76291B0FA0C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381CC0D-D9C6-22FC-5CA1-05E241A72D16}"/>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614D2DEB-D373-AA2B-8C10-243A514DD182}"/>
              </a:ext>
            </a:extLst>
          </p:cNvPr>
          <p:cNvSpPr/>
          <p:nvPr/>
        </p:nvSpPr>
        <p:spPr>
          <a:xfrm>
            <a:off x="365760" y="73152"/>
            <a:ext cx="8412480" cy="630936"/>
          </a:xfrm>
          <a:prstGeom prst="rect">
            <a:avLst/>
          </a:prstGeom>
          <a:noFill/>
          <a:ln/>
        </p:spPr>
        <p:txBody>
          <a:bodyPr wrap="square" lIns="0" tIns="0" rIns="0" bIns="0" rtlCol="0" anchor="ctr"/>
          <a:lstStyle/>
          <a:p>
            <a:r>
              <a:rPr lang="en-US" sz="2400" b="1" dirty="0">
                <a:solidFill>
                  <a:srgbClr val="FFFFFF"/>
                </a:solidFill>
                <a:latin typeface="Calibri" pitchFamily="34" charset="0"/>
                <a:ea typeface="Calibri" pitchFamily="34" charset="-122"/>
                <a:cs typeface="Calibri" pitchFamily="34" charset="-120"/>
              </a:rPr>
              <a:t>LTSS 7: Rights &amp; Responsibilities</a:t>
            </a:r>
            <a:endParaRPr lang="en-US" sz="2400" dirty="0"/>
          </a:p>
        </p:txBody>
      </p:sp>
      <p:sp>
        <p:nvSpPr>
          <p:cNvPr id="4" name="Shape 2">
            <a:extLst>
              <a:ext uri="{FF2B5EF4-FFF2-40B4-BE49-F238E27FC236}">
                <a16:creationId xmlns:a16="http://schemas.microsoft.com/office/drawing/2014/main" id="{653C1E35-D77D-32C2-ACFE-B9C13ED4AA60}"/>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CB389D32-163A-AC91-1E03-B8A002F9E60F}"/>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516605AB-F451-A2AD-93A7-FC9B7874BC32}"/>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124B54D0-2619-75B6-53A5-2183EEE99AE4}"/>
              </a:ext>
            </a:extLst>
          </p:cNvPr>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EF104189-1AC3-7D72-925F-E34085F85977}"/>
              </a:ext>
            </a:extLst>
          </p:cNvPr>
          <p:cNvGrpSpPr/>
          <p:nvPr/>
        </p:nvGrpSpPr>
        <p:grpSpPr>
          <a:xfrm>
            <a:off x="1013460" y="1494560"/>
            <a:ext cx="3410966" cy="701802"/>
            <a:chOff x="365760" y="2788920"/>
            <a:chExt cx="4114800" cy="832104"/>
          </a:xfrm>
        </p:grpSpPr>
        <p:sp>
          <p:nvSpPr>
            <p:cNvPr id="13" name="Shape 20">
              <a:extLst>
                <a:ext uri="{FF2B5EF4-FFF2-40B4-BE49-F238E27FC236}">
                  <a16:creationId xmlns:a16="http://schemas.microsoft.com/office/drawing/2014/main" id="{227F7F68-2C4A-948B-8FB0-9D04E7B08EB7}"/>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A139C7C8-C88C-FC7E-1444-F854FCEF9595}"/>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Critical Incident Management System</a:t>
              </a:r>
              <a:endParaRPr lang="en-US" sz="1300" dirty="0"/>
            </a:p>
          </p:txBody>
        </p:sp>
      </p:grpSp>
      <p:grpSp>
        <p:nvGrpSpPr>
          <p:cNvPr id="17" name="Group 16">
            <a:extLst>
              <a:ext uri="{FF2B5EF4-FFF2-40B4-BE49-F238E27FC236}">
                <a16:creationId xmlns:a16="http://schemas.microsoft.com/office/drawing/2014/main" id="{0C995769-0F4E-E48D-A4AF-EB8503A9A133}"/>
              </a:ext>
            </a:extLst>
          </p:cNvPr>
          <p:cNvGrpSpPr/>
          <p:nvPr/>
        </p:nvGrpSpPr>
        <p:grpSpPr>
          <a:xfrm>
            <a:off x="1013460" y="2403868"/>
            <a:ext cx="3410966" cy="701802"/>
            <a:chOff x="365760" y="2788920"/>
            <a:chExt cx="4114800" cy="832104"/>
          </a:xfrm>
        </p:grpSpPr>
        <p:sp>
          <p:nvSpPr>
            <p:cNvPr id="18" name="Shape 20">
              <a:extLst>
                <a:ext uri="{FF2B5EF4-FFF2-40B4-BE49-F238E27FC236}">
                  <a16:creationId xmlns:a16="http://schemas.microsoft.com/office/drawing/2014/main" id="{2131FE80-9BDC-0CFC-3473-BFEA574EFCA5}"/>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69EE9930-E5C7-AE06-390A-63667FF1B065}"/>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Individuals’ Rights</a:t>
              </a:r>
              <a:endParaRPr lang="en-US" sz="1300" b="1" dirty="0">
                <a:solidFill>
                  <a:schemeClr val="bg1"/>
                </a:solidFill>
              </a:endParaRPr>
            </a:p>
          </p:txBody>
        </p:sp>
      </p:grpSp>
      <p:grpSp>
        <p:nvGrpSpPr>
          <p:cNvPr id="20" name="Group 19">
            <a:extLst>
              <a:ext uri="{FF2B5EF4-FFF2-40B4-BE49-F238E27FC236}">
                <a16:creationId xmlns:a16="http://schemas.microsoft.com/office/drawing/2014/main" id="{082A13EB-5089-CC6E-0B29-35A88E52F6D0}"/>
              </a:ext>
            </a:extLst>
          </p:cNvPr>
          <p:cNvGrpSpPr/>
          <p:nvPr/>
        </p:nvGrpSpPr>
        <p:grpSpPr>
          <a:xfrm>
            <a:off x="1005840" y="3295894"/>
            <a:ext cx="3410966" cy="701802"/>
            <a:chOff x="365760" y="2788920"/>
            <a:chExt cx="4114800" cy="832104"/>
          </a:xfrm>
        </p:grpSpPr>
        <p:sp>
          <p:nvSpPr>
            <p:cNvPr id="21" name="Shape 20">
              <a:extLst>
                <a:ext uri="{FF2B5EF4-FFF2-40B4-BE49-F238E27FC236}">
                  <a16:creationId xmlns:a16="http://schemas.microsoft.com/office/drawing/2014/main" id="{62E84811-255F-7116-AA1A-560D6FF31E76}"/>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5306598B-7555-5682-AAD6-01CA8798023A}"/>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Expectations of Individuals</a:t>
              </a:r>
              <a:endParaRPr lang="en-US" sz="1300" dirty="0"/>
            </a:p>
          </p:txBody>
        </p:sp>
      </p:grpSp>
      <p:grpSp>
        <p:nvGrpSpPr>
          <p:cNvPr id="26" name="Group 25">
            <a:extLst>
              <a:ext uri="{FF2B5EF4-FFF2-40B4-BE49-F238E27FC236}">
                <a16:creationId xmlns:a16="http://schemas.microsoft.com/office/drawing/2014/main" id="{392542DC-44D2-F26C-B999-499CF6A63A60}"/>
              </a:ext>
            </a:extLst>
          </p:cNvPr>
          <p:cNvGrpSpPr/>
          <p:nvPr/>
        </p:nvGrpSpPr>
        <p:grpSpPr>
          <a:xfrm>
            <a:off x="4880624" y="1661795"/>
            <a:ext cx="3410966" cy="637669"/>
            <a:chOff x="365760" y="2788920"/>
            <a:chExt cx="4114800" cy="832104"/>
          </a:xfrm>
        </p:grpSpPr>
        <p:sp>
          <p:nvSpPr>
            <p:cNvPr id="27" name="Shape 20">
              <a:extLst>
                <a:ext uri="{FF2B5EF4-FFF2-40B4-BE49-F238E27FC236}">
                  <a16:creationId xmlns:a16="http://schemas.microsoft.com/office/drawing/2014/main" id="{26C419EC-5C91-BABC-D85A-BB2AB9A0F574}"/>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8" name="Text 7">
              <a:extLst>
                <a:ext uri="{FF2B5EF4-FFF2-40B4-BE49-F238E27FC236}">
                  <a16:creationId xmlns:a16="http://schemas.microsoft.com/office/drawing/2014/main" id="{6F52563D-C0E5-E10E-7E77-B3F8E09B3978}"/>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D: Handling Complaints from Individuals</a:t>
              </a:r>
              <a:endParaRPr lang="en-US" sz="1300" dirty="0"/>
            </a:p>
          </p:txBody>
        </p:sp>
      </p:grpSp>
      <p:grpSp>
        <p:nvGrpSpPr>
          <p:cNvPr id="29" name="Group 28">
            <a:extLst>
              <a:ext uri="{FF2B5EF4-FFF2-40B4-BE49-F238E27FC236}">
                <a16:creationId xmlns:a16="http://schemas.microsoft.com/office/drawing/2014/main" id="{B94A910D-BEB3-8435-606E-0F398042FD43}"/>
              </a:ext>
            </a:extLst>
          </p:cNvPr>
          <p:cNvGrpSpPr/>
          <p:nvPr/>
        </p:nvGrpSpPr>
        <p:grpSpPr>
          <a:xfrm>
            <a:off x="4880624" y="2539870"/>
            <a:ext cx="3410966" cy="637669"/>
            <a:chOff x="365760" y="2788920"/>
            <a:chExt cx="4114800" cy="832104"/>
          </a:xfrm>
        </p:grpSpPr>
        <p:sp>
          <p:nvSpPr>
            <p:cNvPr id="30" name="Shape 20">
              <a:extLst>
                <a:ext uri="{FF2B5EF4-FFF2-40B4-BE49-F238E27FC236}">
                  <a16:creationId xmlns:a16="http://schemas.microsoft.com/office/drawing/2014/main" id="{B6700C4B-AC0F-614A-9F31-A6408CD65614}"/>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31" name="Text 7">
              <a:extLst>
                <a:ext uri="{FF2B5EF4-FFF2-40B4-BE49-F238E27FC236}">
                  <a16:creationId xmlns:a16="http://schemas.microsoft.com/office/drawing/2014/main" id="{8F52E9CB-5C74-4542-475C-D91C78A723D9}"/>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E: Resolving Complaints</a:t>
              </a:r>
              <a:endParaRPr lang="en-US" sz="1300" dirty="0"/>
            </a:p>
          </p:txBody>
        </p:sp>
      </p:grpSp>
      <p:grpSp>
        <p:nvGrpSpPr>
          <p:cNvPr id="8" name="Group 7">
            <a:extLst>
              <a:ext uri="{FF2B5EF4-FFF2-40B4-BE49-F238E27FC236}">
                <a16:creationId xmlns:a16="http://schemas.microsoft.com/office/drawing/2014/main" id="{BB660ECC-A4EE-BC97-1131-CE1BA66C3B95}"/>
              </a:ext>
            </a:extLst>
          </p:cNvPr>
          <p:cNvGrpSpPr/>
          <p:nvPr/>
        </p:nvGrpSpPr>
        <p:grpSpPr>
          <a:xfrm>
            <a:off x="355381" y="4323113"/>
            <a:ext cx="8326557" cy="321373"/>
            <a:chOff x="365760" y="4387787"/>
            <a:chExt cx="8326557" cy="321373"/>
          </a:xfrm>
        </p:grpSpPr>
        <p:sp>
          <p:nvSpPr>
            <p:cNvPr id="9" name="Shape 7">
              <a:extLst>
                <a:ext uri="{FF2B5EF4-FFF2-40B4-BE49-F238E27FC236}">
                  <a16:creationId xmlns:a16="http://schemas.microsoft.com/office/drawing/2014/main" id="{21947784-A7C8-38B8-77F0-6FCACFA7218F}"/>
                </a:ext>
              </a:extLst>
            </p:cNvPr>
            <p:cNvSpPr/>
            <p:nvPr/>
          </p:nvSpPr>
          <p:spPr>
            <a:xfrm>
              <a:off x="365760" y="4387787"/>
              <a:ext cx="8145780" cy="318897"/>
            </a:xfrm>
            <a:prstGeom prst="rect">
              <a:avLst/>
            </a:prstGeom>
            <a:solidFill>
              <a:srgbClr val="E0F4F8"/>
            </a:solidFill>
            <a:ln w="12700">
              <a:solidFill>
                <a:srgbClr val="C9E8F0"/>
              </a:solidFill>
              <a:prstDash val="solid"/>
            </a:ln>
          </p:spPr>
          <p:txBody>
            <a:bodyPr/>
            <a:lstStyle/>
            <a:p>
              <a:endParaRPr lang="en-US"/>
            </a:p>
          </p:txBody>
        </p:sp>
        <p:sp>
          <p:nvSpPr>
            <p:cNvPr id="10" name="Text 8">
              <a:extLst>
                <a:ext uri="{FF2B5EF4-FFF2-40B4-BE49-F238E27FC236}">
                  <a16:creationId xmlns:a16="http://schemas.microsoft.com/office/drawing/2014/main" id="{1FA68135-5B90-BFD9-7FEA-92E5057EFB30}"/>
                </a:ext>
              </a:extLst>
            </p:cNvPr>
            <p:cNvSpPr/>
            <p:nvPr/>
          </p:nvSpPr>
          <p:spPr>
            <a:xfrm>
              <a:off x="916530" y="4389120"/>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How do you protect patients and address concerns when something goes wrong?</a:t>
              </a:r>
            </a:p>
          </p:txBody>
        </p:sp>
      </p:grpSp>
    </p:spTree>
    <p:extLst>
      <p:ext uri="{BB962C8B-B14F-4D97-AF65-F5344CB8AC3E}">
        <p14:creationId xmlns:p14="http://schemas.microsoft.com/office/powerpoint/2010/main" val="1565800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LTSS 8: Delegation of LTSS</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457200" cy="3474720"/>
          </a:xfrm>
          <a:prstGeom prst="rect">
            <a:avLst/>
          </a:prstGeom>
          <a:solidFill>
            <a:srgbClr val="03D6AB"/>
          </a:solidFill>
          <a:ln w="12700">
            <a:solidFill>
              <a:srgbClr val="03D6AB"/>
            </a:solidFill>
            <a:prstDash val="solid"/>
          </a:ln>
        </p:spPr>
        <p:txBody>
          <a:bodyPr/>
          <a:lstStyle/>
          <a:p>
            <a:endParaRPr lang="en-US"/>
          </a:p>
        </p:txBody>
      </p:sp>
      <p:sp>
        <p:nvSpPr>
          <p:cNvPr id="7" name="Text 5"/>
          <p:cNvSpPr/>
          <p:nvPr/>
        </p:nvSpPr>
        <p:spPr>
          <a:xfrm>
            <a:off x="1005840" y="91440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What this standard requires:</a:t>
            </a:r>
            <a:endParaRPr lang="en-US" sz="1600" dirty="0"/>
          </a:p>
        </p:txBody>
      </p:sp>
      <p:sp>
        <p:nvSpPr>
          <p:cNvPr id="8" name="Text 6"/>
          <p:cNvSpPr/>
          <p:nvPr/>
        </p:nvSpPr>
        <p:spPr>
          <a:xfrm>
            <a:off x="1005840" y="1325880"/>
            <a:ext cx="7680960" cy="2560320"/>
          </a:xfrm>
          <a:prstGeom prst="rect">
            <a:avLst/>
          </a:prstGeom>
          <a:noFill/>
          <a:ln/>
        </p:spPr>
        <p:txBody>
          <a:bodyPr wrap="square" rtlCol="0" anchor="ctr"/>
          <a:lstStyle/>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When LTSS functions are delegated, a formal delegation agreement must exist</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Predelegation evaluation assesses the delegate's capacity to perform functions before agreement</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Ongoing oversight includes: policy review, semiannual reporting, annual evaluation, and file audits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Organization remains accountable for all delegated NCQA requirements</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Opportunities for Improvement (OFIs) are identified, communicated, and monitored</a:t>
            </a:r>
            <a:endParaRPr lang="en-US" sz="1400" dirty="0"/>
          </a:p>
          <a:p>
            <a:pPr marL="342900" indent="-342900">
              <a:buSzPct val="100000"/>
              <a:buChar char="•"/>
            </a:pPr>
            <a:r>
              <a:rPr lang="en-US" sz="1400" dirty="0">
                <a:solidFill>
                  <a:srgbClr val="1E293B"/>
                </a:solidFill>
                <a:latin typeface="Calibri" pitchFamily="34" charset="0"/>
                <a:ea typeface="Calibri" pitchFamily="34" charset="-122"/>
                <a:cs typeface="Calibri" pitchFamily="34" charset="-120"/>
              </a:rPr>
              <a:t>2026 Update: Aligns with updated NCQA delegation framework — review agreements for compliance</a:t>
            </a:r>
            <a:endParaRPr lang="en-US" sz="1400" dirty="0"/>
          </a:p>
        </p:txBody>
      </p:sp>
      <p:sp>
        <p:nvSpPr>
          <p:cNvPr id="9" name="Shape 7"/>
          <p:cNvSpPr/>
          <p:nvPr/>
        </p:nvSpPr>
        <p:spPr>
          <a:xfrm>
            <a:off x="365760" y="3703320"/>
            <a:ext cx="8412480" cy="960120"/>
          </a:xfrm>
          <a:prstGeom prst="rect">
            <a:avLst/>
          </a:prstGeom>
          <a:solidFill>
            <a:srgbClr val="E0F4F8"/>
          </a:solidFill>
          <a:ln w="12700">
            <a:solidFill>
              <a:srgbClr val="C9E8F0"/>
            </a:solidFill>
            <a:prstDash val="solid"/>
          </a:ln>
        </p:spPr>
        <p:txBody>
          <a:bodyPr/>
          <a:lstStyle/>
          <a:p>
            <a:endParaRPr lang="en-US"/>
          </a:p>
        </p:txBody>
      </p:sp>
      <p:sp>
        <p:nvSpPr>
          <p:cNvPr id="10" name="Text 8"/>
          <p:cNvSpPr/>
          <p:nvPr/>
        </p:nvSpPr>
        <p:spPr>
          <a:xfrm>
            <a:off x="548640" y="3749040"/>
            <a:ext cx="1828800"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Tip:</a:t>
            </a:r>
            <a:endParaRPr lang="en-US" sz="1200" dirty="0"/>
          </a:p>
        </p:txBody>
      </p:sp>
      <p:sp>
        <p:nvSpPr>
          <p:cNvPr id="11" name="Text 9"/>
          <p:cNvSpPr/>
          <p:nvPr/>
        </p:nvSpPr>
        <p:spPr>
          <a:xfrm>
            <a:off x="548640" y="4069080"/>
            <a:ext cx="8046720" cy="502920"/>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Know your delegation agreements inside and out — including what is delegated, to whom, and what oversight activities are required. Your delegates represent your organization to NCQA.</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C9DC3C4-A587-6CDC-7125-E5ADD9E4278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926DC32-C0CF-1C5E-9360-146D224A5092}"/>
              </a:ext>
            </a:extLst>
          </p:cNvPr>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a:extLst>
              <a:ext uri="{FF2B5EF4-FFF2-40B4-BE49-F238E27FC236}">
                <a16:creationId xmlns:a16="http://schemas.microsoft.com/office/drawing/2014/main" id="{9EC9C456-7C03-D9F9-6AEA-BBDAF02DF6BE}"/>
              </a:ext>
            </a:extLst>
          </p:cNvPr>
          <p:cNvSpPr/>
          <p:nvPr/>
        </p:nvSpPr>
        <p:spPr>
          <a:xfrm>
            <a:off x="365760" y="73152"/>
            <a:ext cx="8412480" cy="630936"/>
          </a:xfrm>
          <a:prstGeom prst="rect">
            <a:avLst/>
          </a:prstGeom>
          <a:noFill/>
          <a:ln/>
        </p:spPr>
        <p:txBody>
          <a:bodyPr wrap="square" lIns="0" tIns="0" rIns="0" bIns="0" rtlCol="0" anchor="ctr"/>
          <a:lstStyle/>
          <a:p>
            <a:r>
              <a:rPr lang="en-US" sz="2400" b="1" dirty="0">
                <a:solidFill>
                  <a:srgbClr val="FFFFFF"/>
                </a:solidFill>
                <a:latin typeface="Calibri" pitchFamily="34" charset="0"/>
                <a:ea typeface="Calibri" pitchFamily="34" charset="-122"/>
                <a:cs typeface="Calibri" pitchFamily="34" charset="-120"/>
              </a:rPr>
              <a:t>LTSS 8: Delegation of LTSS</a:t>
            </a:r>
            <a:endParaRPr lang="en-US" sz="2400" dirty="0"/>
          </a:p>
        </p:txBody>
      </p:sp>
      <p:sp>
        <p:nvSpPr>
          <p:cNvPr id="4" name="Shape 2">
            <a:extLst>
              <a:ext uri="{FF2B5EF4-FFF2-40B4-BE49-F238E27FC236}">
                <a16:creationId xmlns:a16="http://schemas.microsoft.com/office/drawing/2014/main" id="{00CFFF5D-394A-A2BA-1436-85B6560A0E9B}"/>
              </a:ext>
            </a:extLst>
          </p:cNvPr>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a:extLst>
              <a:ext uri="{FF2B5EF4-FFF2-40B4-BE49-F238E27FC236}">
                <a16:creationId xmlns:a16="http://schemas.microsoft.com/office/drawing/2014/main" id="{0776A672-84A9-BDD6-EB31-840B0A85FBCB}"/>
              </a:ext>
            </a:extLst>
          </p:cNvPr>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a:extLst>
              <a:ext uri="{FF2B5EF4-FFF2-40B4-BE49-F238E27FC236}">
                <a16:creationId xmlns:a16="http://schemas.microsoft.com/office/drawing/2014/main" id="{CD5D6C6D-502A-9065-41C8-3696BDBE3E15}"/>
              </a:ext>
            </a:extLst>
          </p:cNvPr>
          <p:cNvSpPr/>
          <p:nvPr/>
        </p:nvSpPr>
        <p:spPr>
          <a:xfrm>
            <a:off x="365760" y="914400"/>
            <a:ext cx="457200" cy="3474720"/>
          </a:xfrm>
          <a:prstGeom prst="rect">
            <a:avLst/>
          </a:prstGeom>
          <a:solidFill>
            <a:srgbClr val="0A2E52"/>
          </a:solidFill>
          <a:ln w="12700">
            <a:solidFill>
              <a:srgbClr val="0A2E52"/>
            </a:solidFill>
            <a:prstDash val="solid"/>
          </a:ln>
        </p:spPr>
        <p:txBody>
          <a:bodyPr/>
          <a:lstStyle/>
          <a:p>
            <a:endParaRPr lang="en-US"/>
          </a:p>
        </p:txBody>
      </p:sp>
      <p:sp>
        <p:nvSpPr>
          <p:cNvPr id="7" name="Text 5">
            <a:extLst>
              <a:ext uri="{FF2B5EF4-FFF2-40B4-BE49-F238E27FC236}">
                <a16:creationId xmlns:a16="http://schemas.microsoft.com/office/drawing/2014/main" id="{DE2EC513-021F-FAF4-867D-77EA6CDBEE89}"/>
              </a:ext>
            </a:extLst>
          </p:cNvPr>
          <p:cNvSpPr/>
          <p:nvPr/>
        </p:nvSpPr>
        <p:spPr>
          <a:xfrm>
            <a:off x="1005840" y="822420"/>
            <a:ext cx="7772400" cy="365760"/>
          </a:xfrm>
          <a:prstGeom prst="rect">
            <a:avLst/>
          </a:prstGeom>
          <a:noFill/>
          <a:ln/>
        </p:spPr>
        <p:txBody>
          <a:bodyPr wrap="square" lIns="0" tIns="0" rIns="0" bIns="0" rtlCol="0" anchor="ctr"/>
          <a:lstStyle/>
          <a:p>
            <a:pPr marL="0" indent="0">
              <a:buNone/>
            </a:pPr>
            <a:r>
              <a:rPr lang="en-US" sz="1600" b="1" dirty="0">
                <a:solidFill>
                  <a:srgbClr val="0A2E52"/>
                </a:solidFill>
                <a:latin typeface="Calibri" pitchFamily="34" charset="0"/>
                <a:ea typeface="Calibri" pitchFamily="34" charset="-122"/>
                <a:cs typeface="Calibri" pitchFamily="34" charset="-120"/>
              </a:rPr>
              <a:t>Table of Contents</a:t>
            </a:r>
            <a:endParaRPr lang="en-US" sz="1600" dirty="0"/>
          </a:p>
        </p:txBody>
      </p:sp>
      <p:grpSp>
        <p:nvGrpSpPr>
          <p:cNvPr id="16" name="Group 15">
            <a:extLst>
              <a:ext uri="{FF2B5EF4-FFF2-40B4-BE49-F238E27FC236}">
                <a16:creationId xmlns:a16="http://schemas.microsoft.com/office/drawing/2014/main" id="{42C9339D-025D-C201-13B1-A72CFB8C3F8E}"/>
              </a:ext>
            </a:extLst>
          </p:cNvPr>
          <p:cNvGrpSpPr/>
          <p:nvPr/>
        </p:nvGrpSpPr>
        <p:grpSpPr>
          <a:xfrm>
            <a:off x="1607820" y="1228725"/>
            <a:ext cx="5151120" cy="677037"/>
            <a:chOff x="365760" y="2788920"/>
            <a:chExt cx="4114800" cy="832104"/>
          </a:xfrm>
        </p:grpSpPr>
        <p:sp>
          <p:nvSpPr>
            <p:cNvPr id="13" name="Shape 20">
              <a:extLst>
                <a:ext uri="{FF2B5EF4-FFF2-40B4-BE49-F238E27FC236}">
                  <a16:creationId xmlns:a16="http://schemas.microsoft.com/office/drawing/2014/main" id="{7E05F004-973B-3E2C-B753-6C9955593B0B}"/>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5" name="Text 7">
              <a:extLst>
                <a:ext uri="{FF2B5EF4-FFF2-40B4-BE49-F238E27FC236}">
                  <a16:creationId xmlns:a16="http://schemas.microsoft.com/office/drawing/2014/main" id="{DECE27D1-2FDC-D8D2-ACFC-72E6778891F5}"/>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A: Delegation Agreement</a:t>
              </a:r>
              <a:endParaRPr lang="en-US" sz="1300" dirty="0"/>
            </a:p>
          </p:txBody>
        </p:sp>
      </p:grpSp>
      <p:grpSp>
        <p:nvGrpSpPr>
          <p:cNvPr id="17" name="Group 16">
            <a:extLst>
              <a:ext uri="{FF2B5EF4-FFF2-40B4-BE49-F238E27FC236}">
                <a16:creationId xmlns:a16="http://schemas.microsoft.com/office/drawing/2014/main" id="{6AE9A596-64E7-326F-C72F-619EC73BB57D}"/>
              </a:ext>
            </a:extLst>
          </p:cNvPr>
          <p:cNvGrpSpPr/>
          <p:nvPr/>
        </p:nvGrpSpPr>
        <p:grpSpPr>
          <a:xfrm>
            <a:off x="1607820" y="1991979"/>
            <a:ext cx="5151120" cy="677037"/>
            <a:chOff x="365760" y="2788920"/>
            <a:chExt cx="4114800" cy="832104"/>
          </a:xfrm>
        </p:grpSpPr>
        <p:sp>
          <p:nvSpPr>
            <p:cNvPr id="18" name="Shape 20">
              <a:extLst>
                <a:ext uri="{FF2B5EF4-FFF2-40B4-BE49-F238E27FC236}">
                  <a16:creationId xmlns:a16="http://schemas.microsoft.com/office/drawing/2014/main" id="{9959655F-D45D-A5E5-57F2-5AB391718223}"/>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9" name="Text 7">
              <a:extLst>
                <a:ext uri="{FF2B5EF4-FFF2-40B4-BE49-F238E27FC236}">
                  <a16:creationId xmlns:a16="http://schemas.microsoft.com/office/drawing/2014/main" id="{5FEF71C9-0D79-9E60-142C-BD630A3785A2}"/>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B: </a:t>
              </a:r>
              <a:r>
                <a:rPr lang="en-US" sz="1300" b="1" i="0" dirty="0">
                  <a:solidFill>
                    <a:schemeClr val="bg1"/>
                  </a:solidFill>
                  <a:effectLst/>
                </a:rPr>
                <a:t>Predelegation Evaluation</a:t>
              </a:r>
              <a:endParaRPr lang="en-US" sz="1300" b="1" dirty="0">
                <a:solidFill>
                  <a:schemeClr val="bg1"/>
                </a:solidFill>
              </a:endParaRPr>
            </a:p>
          </p:txBody>
        </p:sp>
      </p:grpSp>
      <p:grpSp>
        <p:nvGrpSpPr>
          <p:cNvPr id="20" name="Group 19">
            <a:extLst>
              <a:ext uri="{FF2B5EF4-FFF2-40B4-BE49-F238E27FC236}">
                <a16:creationId xmlns:a16="http://schemas.microsoft.com/office/drawing/2014/main" id="{98F29751-D911-5253-B6C6-7D9902B4D36E}"/>
              </a:ext>
            </a:extLst>
          </p:cNvPr>
          <p:cNvGrpSpPr/>
          <p:nvPr/>
        </p:nvGrpSpPr>
        <p:grpSpPr>
          <a:xfrm>
            <a:off x="1607820" y="2775442"/>
            <a:ext cx="5151120" cy="677037"/>
            <a:chOff x="365760" y="2788920"/>
            <a:chExt cx="4114800" cy="832104"/>
          </a:xfrm>
        </p:grpSpPr>
        <p:sp>
          <p:nvSpPr>
            <p:cNvPr id="21" name="Shape 20">
              <a:extLst>
                <a:ext uri="{FF2B5EF4-FFF2-40B4-BE49-F238E27FC236}">
                  <a16:creationId xmlns:a16="http://schemas.microsoft.com/office/drawing/2014/main" id="{EF9F7499-EEDE-A3C0-1D85-FAAE6BC2075D}"/>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22" name="Text 7">
              <a:extLst>
                <a:ext uri="{FF2B5EF4-FFF2-40B4-BE49-F238E27FC236}">
                  <a16:creationId xmlns:a16="http://schemas.microsoft.com/office/drawing/2014/main" id="{C51FFC50-B8AD-C2B2-3A99-41B006C7774A}"/>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C: Review of LTSS Program</a:t>
              </a:r>
              <a:endParaRPr lang="en-US" sz="1300" dirty="0"/>
            </a:p>
          </p:txBody>
        </p:sp>
      </p:grpSp>
      <p:grpSp>
        <p:nvGrpSpPr>
          <p:cNvPr id="8" name="Group 7">
            <a:extLst>
              <a:ext uri="{FF2B5EF4-FFF2-40B4-BE49-F238E27FC236}">
                <a16:creationId xmlns:a16="http://schemas.microsoft.com/office/drawing/2014/main" id="{703188CA-9A21-2BB7-567B-C2F941DC8D07}"/>
              </a:ext>
            </a:extLst>
          </p:cNvPr>
          <p:cNvGrpSpPr/>
          <p:nvPr/>
        </p:nvGrpSpPr>
        <p:grpSpPr>
          <a:xfrm>
            <a:off x="1607820" y="3551825"/>
            <a:ext cx="5151120" cy="677037"/>
            <a:chOff x="365760" y="2788920"/>
            <a:chExt cx="4114800" cy="832104"/>
          </a:xfrm>
        </p:grpSpPr>
        <p:sp>
          <p:nvSpPr>
            <p:cNvPr id="9" name="Shape 20">
              <a:extLst>
                <a:ext uri="{FF2B5EF4-FFF2-40B4-BE49-F238E27FC236}">
                  <a16:creationId xmlns:a16="http://schemas.microsoft.com/office/drawing/2014/main" id="{F67B3904-FEFE-EE6C-1C9E-7601DF45D64A}"/>
                </a:ext>
              </a:extLst>
            </p:cNvPr>
            <p:cNvSpPr/>
            <p:nvPr/>
          </p:nvSpPr>
          <p:spPr>
            <a:xfrm>
              <a:off x="365760" y="2816352"/>
              <a:ext cx="4114800" cy="804672"/>
            </a:xfrm>
            <a:prstGeom prst="rect">
              <a:avLst/>
            </a:prstGeom>
            <a:solidFill>
              <a:srgbClr val="0499A3"/>
            </a:solidFill>
            <a:ln/>
            <a:effectLst>
              <a:outerShdw blurRad="50800" dist="25400" dir="8100000" algn="bl" rotWithShape="0">
                <a:srgbClr val="000000">
                  <a:alpha val="12000"/>
                </a:srgbClr>
              </a:outerShdw>
            </a:effectLst>
          </p:spPr>
          <p:txBody>
            <a:bodyPr/>
            <a:lstStyle/>
            <a:p>
              <a:endParaRPr lang="en-US"/>
            </a:p>
          </p:txBody>
        </p:sp>
        <p:sp>
          <p:nvSpPr>
            <p:cNvPr id="10" name="Text 7">
              <a:extLst>
                <a:ext uri="{FF2B5EF4-FFF2-40B4-BE49-F238E27FC236}">
                  <a16:creationId xmlns:a16="http://schemas.microsoft.com/office/drawing/2014/main" id="{3C29D665-B145-6826-E22E-681D9747F70A}"/>
                </a:ext>
              </a:extLst>
            </p:cNvPr>
            <p:cNvSpPr/>
            <p:nvPr/>
          </p:nvSpPr>
          <p:spPr>
            <a:xfrm>
              <a:off x="594360" y="2788920"/>
              <a:ext cx="3291840" cy="804672"/>
            </a:xfrm>
            <a:prstGeom prst="rect">
              <a:avLst/>
            </a:prstGeom>
            <a:noFill/>
            <a:ln/>
          </p:spPr>
          <p:txBody>
            <a:bodyPr wrap="square" lIns="0" tIns="0" rIns="0" bIns="0" rtlCol="0" anchor="ctr"/>
            <a:lstStyle/>
            <a:p>
              <a:pPr marL="0" indent="0" algn="l">
                <a:buNone/>
              </a:pPr>
              <a:r>
                <a:rPr lang="en-US" sz="1300" b="1" dirty="0">
                  <a:solidFill>
                    <a:srgbClr val="FFFFFF"/>
                  </a:solidFill>
                  <a:latin typeface="Calibri" pitchFamily="34" charset="0"/>
                  <a:ea typeface="Calibri" pitchFamily="34" charset="-122"/>
                  <a:cs typeface="Calibri" pitchFamily="34" charset="-120"/>
                </a:rPr>
                <a:t>Element D: Opportunities for Improvement</a:t>
              </a:r>
              <a:endParaRPr lang="en-US" sz="1300" dirty="0"/>
            </a:p>
          </p:txBody>
        </p:sp>
      </p:grpSp>
      <p:grpSp>
        <p:nvGrpSpPr>
          <p:cNvPr id="11" name="Group 10">
            <a:extLst>
              <a:ext uri="{FF2B5EF4-FFF2-40B4-BE49-F238E27FC236}">
                <a16:creationId xmlns:a16="http://schemas.microsoft.com/office/drawing/2014/main" id="{C3331029-CF15-CD3B-8584-1A7B72C4FF11}"/>
              </a:ext>
            </a:extLst>
          </p:cNvPr>
          <p:cNvGrpSpPr/>
          <p:nvPr/>
        </p:nvGrpSpPr>
        <p:grpSpPr>
          <a:xfrm>
            <a:off x="355380" y="4399335"/>
            <a:ext cx="8326558" cy="321373"/>
            <a:chOff x="365759" y="4387787"/>
            <a:chExt cx="8326558" cy="321373"/>
          </a:xfrm>
        </p:grpSpPr>
        <p:sp>
          <p:nvSpPr>
            <p:cNvPr id="12" name="Shape 7">
              <a:extLst>
                <a:ext uri="{FF2B5EF4-FFF2-40B4-BE49-F238E27FC236}">
                  <a16:creationId xmlns:a16="http://schemas.microsoft.com/office/drawing/2014/main" id="{65A3E722-5997-5D70-8C12-3C700BBF1EBD}"/>
                </a:ext>
              </a:extLst>
            </p:cNvPr>
            <p:cNvSpPr/>
            <p:nvPr/>
          </p:nvSpPr>
          <p:spPr>
            <a:xfrm>
              <a:off x="365759" y="4387787"/>
              <a:ext cx="8326557" cy="318897"/>
            </a:xfrm>
            <a:prstGeom prst="rect">
              <a:avLst/>
            </a:prstGeom>
            <a:solidFill>
              <a:srgbClr val="E0F4F8"/>
            </a:solidFill>
            <a:ln w="12700">
              <a:solidFill>
                <a:srgbClr val="C9E8F0"/>
              </a:solidFill>
              <a:prstDash val="solid"/>
            </a:ln>
          </p:spPr>
          <p:txBody>
            <a:bodyPr/>
            <a:lstStyle/>
            <a:p>
              <a:endParaRPr lang="en-US"/>
            </a:p>
          </p:txBody>
        </p:sp>
        <p:sp>
          <p:nvSpPr>
            <p:cNvPr id="14" name="Text 8">
              <a:extLst>
                <a:ext uri="{FF2B5EF4-FFF2-40B4-BE49-F238E27FC236}">
                  <a16:creationId xmlns:a16="http://schemas.microsoft.com/office/drawing/2014/main" id="{C0485FD9-15AF-FB9C-164E-991EF0A61FB6}"/>
                </a:ext>
              </a:extLst>
            </p:cNvPr>
            <p:cNvSpPr/>
            <p:nvPr/>
          </p:nvSpPr>
          <p:spPr>
            <a:xfrm>
              <a:off x="916530" y="4389120"/>
              <a:ext cx="7775787" cy="320040"/>
            </a:xfrm>
            <a:prstGeom prst="rect">
              <a:avLst/>
            </a:prstGeom>
            <a:noFill/>
            <a:ln/>
          </p:spPr>
          <p:txBody>
            <a:bodyPr wrap="square" lIns="0" tIns="0" rIns="0" bIns="0" rtlCol="0" anchor="ctr"/>
            <a:lstStyle/>
            <a:p>
              <a:pPr marL="0" indent="0">
                <a:buNone/>
              </a:pPr>
              <a:r>
                <a:rPr lang="en-US" sz="1200" b="1" dirty="0">
                  <a:solidFill>
                    <a:srgbClr val="028090"/>
                  </a:solidFill>
                  <a:latin typeface="Calibri" pitchFamily="34" charset="0"/>
                  <a:ea typeface="Calibri" pitchFamily="34" charset="-122"/>
                  <a:cs typeface="Calibri" pitchFamily="34" charset="-120"/>
                </a:rPr>
                <a:t>► Key Takeaway: I</a:t>
              </a:r>
              <a:r>
                <a:rPr kumimoji="0" lang="en-US" sz="1200" b="0" i="1"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mn-cs"/>
                </a:rPr>
                <a:t>f you delegate responsibilities, how do you ensure they are performed correctly and remain accountable?</a:t>
              </a:r>
            </a:p>
          </p:txBody>
        </p:sp>
      </p:grpSp>
    </p:spTree>
    <p:extLst>
      <p:ext uri="{BB962C8B-B14F-4D97-AF65-F5344CB8AC3E}">
        <p14:creationId xmlns:p14="http://schemas.microsoft.com/office/powerpoint/2010/main" val="2886252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6">
    <p:bg>
      <p:bgPr>
        <a:solidFill>
          <a:srgbClr val="028090"/>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02C39A"/>
          </a:solidFill>
          <a:ln w="12700">
            <a:solidFill>
              <a:srgbClr val="02C39A"/>
            </a:solidFill>
            <a:prstDash val="solid"/>
          </a:ln>
        </p:spPr>
        <p:txBody>
          <a:bodyPr/>
          <a:lstStyle/>
          <a:p>
            <a:endParaRPr lang="en-US"/>
          </a:p>
        </p:txBody>
      </p:sp>
      <p:sp>
        <p:nvSpPr>
          <p:cNvPr id="3" name="Text 1"/>
          <p:cNvSpPr/>
          <p:nvPr/>
        </p:nvSpPr>
        <p:spPr>
          <a:xfrm>
            <a:off x="548640" y="1463040"/>
            <a:ext cx="8046720" cy="457200"/>
          </a:xfrm>
          <a:prstGeom prst="rect">
            <a:avLst/>
          </a:prstGeom>
          <a:noFill/>
          <a:ln/>
        </p:spPr>
        <p:txBody>
          <a:bodyPr wrap="square" lIns="0" tIns="0" rIns="0" bIns="0" rtlCol="0" anchor="ctr"/>
          <a:lstStyle/>
          <a:p>
            <a:pPr marL="0" indent="0" algn="l">
              <a:buNone/>
            </a:pPr>
            <a:r>
              <a:rPr lang="en-US" sz="1400" b="1" kern="0" spc="400" dirty="0">
                <a:solidFill>
                  <a:srgbClr val="02C39A"/>
                </a:solidFill>
                <a:latin typeface="Calibri" pitchFamily="34" charset="0"/>
                <a:ea typeface="Calibri" pitchFamily="34" charset="-122"/>
                <a:cs typeface="Calibri" pitchFamily="34" charset="-120"/>
              </a:rPr>
              <a:t>SECTION 02</a:t>
            </a:r>
            <a:endParaRPr lang="en-US" sz="1400" dirty="0"/>
          </a:p>
        </p:txBody>
      </p:sp>
      <p:sp>
        <p:nvSpPr>
          <p:cNvPr id="4" name="Text 2"/>
          <p:cNvSpPr/>
          <p:nvPr/>
        </p:nvSpPr>
        <p:spPr>
          <a:xfrm>
            <a:off x="548640" y="1920240"/>
            <a:ext cx="8046720" cy="1280160"/>
          </a:xfrm>
          <a:prstGeom prst="rect">
            <a:avLst/>
          </a:prstGeom>
          <a:noFill/>
          <a:ln/>
        </p:spPr>
        <p:txBody>
          <a:bodyPr wrap="square" lIns="0" tIns="0" rIns="0" bIns="0" rtlCol="0" anchor="ctr"/>
          <a:lstStyle/>
          <a:p>
            <a:pPr marL="0" indent="0" algn="l">
              <a:buNone/>
            </a:pPr>
            <a:r>
              <a:rPr lang="en-US" sz="3800" b="1" dirty="0">
                <a:solidFill>
                  <a:srgbClr val="FFFFFF"/>
                </a:solidFill>
                <a:latin typeface="Calibri" pitchFamily="34" charset="0"/>
                <a:ea typeface="Calibri" pitchFamily="34" charset="-122"/>
                <a:cs typeface="Calibri" pitchFamily="34" charset="-120"/>
              </a:rPr>
              <a:t>Preparing for Your Survey</a:t>
            </a:r>
            <a:endParaRPr lang="en-US" sz="3800" dirty="0"/>
          </a:p>
        </p:txBody>
      </p:sp>
      <p:sp>
        <p:nvSpPr>
          <p:cNvPr id="5" name="Text 3"/>
          <p:cNvSpPr/>
          <p:nvPr/>
        </p:nvSpPr>
        <p:spPr>
          <a:xfrm>
            <a:off x="548640" y="3200400"/>
            <a:ext cx="8046720" cy="640080"/>
          </a:xfrm>
          <a:prstGeom prst="rect">
            <a:avLst/>
          </a:prstGeom>
          <a:noFill/>
          <a:ln/>
        </p:spPr>
        <p:txBody>
          <a:bodyPr wrap="square" lIns="0" tIns="0" rIns="0" bIns="0" rtlCol="0" anchor="ctr"/>
          <a:lstStyle/>
          <a:p>
            <a:pPr marL="0" indent="0" algn="l">
              <a:buNone/>
            </a:pPr>
            <a:r>
              <a:rPr lang="en-US" sz="1600" dirty="0">
                <a:solidFill>
                  <a:srgbClr val="C9E8F0"/>
                </a:solidFill>
                <a:latin typeface="Calibri" pitchFamily="34" charset="0"/>
                <a:ea typeface="Calibri" pitchFamily="34" charset="-122"/>
                <a:cs typeface="Calibri" pitchFamily="34" charset="-120"/>
              </a:rPr>
              <a:t>Eligibility, application, and the three phases of accreditation readiness</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Eligibility &amp; Application Process</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Text 4"/>
          <p:cNvSpPr/>
          <p:nvPr/>
        </p:nvSpPr>
        <p:spPr>
          <a:xfrm>
            <a:off x="365760" y="914400"/>
            <a:ext cx="4114800" cy="365760"/>
          </a:xfrm>
          <a:prstGeom prst="rect">
            <a:avLst/>
          </a:prstGeom>
          <a:noFill/>
          <a:ln/>
        </p:spPr>
        <p:txBody>
          <a:bodyPr wrap="square" lIns="0" tIns="0" rIns="0" bIns="0" rtlCol="0" anchor="ctr"/>
          <a:lstStyle/>
          <a:p>
            <a:pPr marL="0" indent="0">
              <a:buNone/>
            </a:pPr>
            <a:r>
              <a:rPr lang="en-US" sz="1700" b="1" dirty="0">
                <a:solidFill>
                  <a:srgbClr val="0A2E52"/>
                </a:solidFill>
                <a:latin typeface="Calibri" pitchFamily="34" charset="0"/>
                <a:ea typeface="Calibri" pitchFamily="34" charset="-122"/>
                <a:cs typeface="Calibri" pitchFamily="34" charset="-120"/>
              </a:rPr>
              <a:t>Who Is Eligible?</a:t>
            </a:r>
            <a:endParaRPr lang="en-US" sz="1700" dirty="0"/>
          </a:p>
        </p:txBody>
      </p:sp>
      <p:sp>
        <p:nvSpPr>
          <p:cNvPr id="7" name="Shape 5"/>
          <p:cNvSpPr/>
          <p:nvPr/>
        </p:nvSpPr>
        <p:spPr>
          <a:xfrm>
            <a:off x="365760" y="1325880"/>
            <a:ext cx="4114800" cy="2514600"/>
          </a:xfrm>
          <a:prstGeom prst="rect">
            <a:avLst/>
          </a:prstGeom>
          <a:solidFill>
            <a:srgbClr val="F4F9FB"/>
          </a:solidFill>
          <a:ln w="12700">
            <a:solidFill>
              <a:srgbClr val="C9E8F0"/>
            </a:solidFill>
            <a:prstDash val="solid"/>
          </a:ln>
        </p:spPr>
        <p:txBody>
          <a:bodyPr/>
          <a:lstStyle/>
          <a:p>
            <a:endParaRPr lang="en-US"/>
          </a:p>
        </p:txBody>
      </p:sp>
      <p:sp>
        <p:nvSpPr>
          <p:cNvPr id="8" name="Text 6"/>
          <p:cNvSpPr/>
          <p:nvPr/>
        </p:nvSpPr>
        <p:spPr>
          <a:xfrm>
            <a:off x="502920" y="1417320"/>
            <a:ext cx="3840480" cy="2331720"/>
          </a:xfrm>
          <a:prstGeom prst="rect">
            <a:avLst/>
          </a:prstGeom>
          <a:noFill/>
          <a:ln/>
        </p:spPr>
        <p:txBody>
          <a:bodyPr wrap="square" rtlCol="0" anchor="ctr"/>
          <a:lstStyle/>
          <a:p>
            <a:pPr marL="342900" indent="-342900">
              <a:buSzPct val="100000"/>
              <a:buChar char="•"/>
            </a:pPr>
            <a:r>
              <a:rPr lang="en-US" sz="1300" dirty="0">
                <a:solidFill>
                  <a:srgbClr val="1E293B"/>
                </a:solidFill>
                <a:latin typeface="Calibri" pitchFamily="34" charset="0"/>
                <a:ea typeface="Calibri" pitchFamily="34" charset="-122"/>
                <a:cs typeface="Calibri" pitchFamily="34" charset="-120"/>
              </a:rPr>
              <a:t>Organizations that have Long –Term Support Services Programs. </a:t>
            </a:r>
            <a:endParaRPr lang="en-US" sz="1300" dirty="0"/>
          </a:p>
          <a:p>
            <a:pPr marL="342900" indent="-342900">
              <a:buSzPct val="100000"/>
              <a:buChar char="•"/>
            </a:pPr>
            <a:r>
              <a:rPr lang="en-US" sz="1300" dirty="0">
                <a:solidFill>
                  <a:srgbClr val="1E293B"/>
                </a:solidFill>
                <a:latin typeface="Calibri" pitchFamily="34" charset="0"/>
                <a:ea typeface="Calibri" pitchFamily="34" charset="-122"/>
                <a:cs typeface="Calibri" pitchFamily="34" charset="-120"/>
              </a:rPr>
              <a:t>Must have an operational CM-LTSS program at time of application</a:t>
            </a:r>
            <a:endParaRPr lang="en-US" sz="1300" dirty="0"/>
          </a:p>
          <a:p>
            <a:pPr marL="342900" indent="-342900">
              <a:buSzPct val="100000"/>
              <a:buChar char="•"/>
            </a:pPr>
            <a:r>
              <a:rPr lang="en-US" sz="1300" dirty="0">
                <a:solidFill>
                  <a:srgbClr val="1E293B"/>
                </a:solidFill>
                <a:latin typeface="Calibri" pitchFamily="34" charset="0"/>
                <a:ea typeface="Calibri" pitchFamily="34" charset="-122"/>
                <a:cs typeface="Calibri" pitchFamily="34" charset="-120"/>
              </a:rPr>
              <a:t>Review Section 1 of the P&amp;P for full eligibility criteria</a:t>
            </a:r>
            <a:endParaRPr lang="en-US" sz="1300" dirty="0"/>
          </a:p>
        </p:txBody>
      </p:sp>
      <p:sp>
        <p:nvSpPr>
          <p:cNvPr id="9" name="Text 7"/>
          <p:cNvSpPr/>
          <p:nvPr/>
        </p:nvSpPr>
        <p:spPr>
          <a:xfrm>
            <a:off x="4663440" y="914400"/>
            <a:ext cx="4114800" cy="365760"/>
          </a:xfrm>
          <a:prstGeom prst="rect">
            <a:avLst/>
          </a:prstGeom>
          <a:noFill/>
          <a:ln/>
        </p:spPr>
        <p:txBody>
          <a:bodyPr wrap="square" lIns="0" tIns="0" rIns="0" bIns="0" rtlCol="0" anchor="ctr"/>
          <a:lstStyle/>
          <a:p>
            <a:pPr marL="0" indent="0">
              <a:buNone/>
            </a:pPr>
            <a:r>
              <a:rPr lang="en-US" sz="1700" b="1" dirty="0">
                <a:solidFill>
                  <a:srgbClr val="0A2E52"/>
                </a:solidFill>
                <a:latin typeface="Calibri" pitchFamily="34" charset="0"/>
                <a:ea typeface="Calibri" pitchFamily="34" charset="-122"/>
                <a:cs typeface="Calibri" pitchFamily="34" charset="-120"/>
              </a:rPr>
              <a:t>Applying for a Survey</a:t>
            </a:r>
            <a:endParaRPr lang="en-US" sz="1700" dirty="0"/>
          </a:p>
        </p:txBody>
      </p:sp>
      <p:sp>
        <p:nvSpPr>
          <p:cNvPr id="10" name="Shape 8"/>
          <p:cNvSpPr/>
          <p:nvPr/>
        </p:nvSpPr>
        <p:spPr>
          <a:xfrm>
            <a:off x="4663440" y="1325880"/>
            <a:ext cx="4114800" cy="2514600"/>
          </a:xfrm>
          <a:prstGeom prst="rect">
            <a:avLst/>
          </a:prstGeom>
          <a:solidFill>
            <a:srgbClr val="F4F9FB"/>
          </a:solidFill>
          <a:ln w="12700">
            <a:solidFill>
              <a:srgbClr val="C9E8F0"/>
            </a:solidFill>
            <a:prstDash val="solid"/>
          </a:ln>
        </p:spPr>
        <p:txBody>
          <a:bodyPr/>
          <a:lstStyle/>
          <a:p>
            <a:endParaRPr lang="en-US"/>
          </a:p>
        </p:txBody>
      </p:sp>
      <p:sp>
        <p:nvSpPr>
          <p:cNvPr id="11" name="Text 9"/>
          <p:cNvSpPr/>
          <p:nvPr/>
        </p:nvSpPr>
        <p:spPr>
          <a:xfrm>
            <a:off x="4800600" y="1417320"/>
            <a:ext cx="3840480" cy="2331720"/>
          </a:xfrm>
          <a:prstGeom prst="rect">
            <a:avLst/>
          </a:prstGeom>
          <a:noFill/>
          <a:ln/>
        </p:spPr>
        <p:txBody>
          <a:bodyPr wrap="square" rtlCol="0" anchor="ctr"/>
          <a:lstStyle/>
          <a:p>
            <a:pPr marL="342900" indent="-342900">
              <a:buSzPct val="100000"/>
              <a:buChar char="•"/>
            </a:pPr>
            <a:r>
              <a:rPr lang="en-US" sz="1300" dirty="0">
                <a:solidFill>
                  <a:srgbClr val="1E293B"/>
                </a:solidFill>
                <a:latin typeface="Calibri" pitchFamily="34" charset="0"/>
                <a:cs typeface="Calibri" pitchFamily="34" charset="-120"/>
              </a:rPr>
              <a:t>Submit Pre-Application to NCQA.</a:t>
            </a:r>
            <a:endParaRPr lang="en-US" sz="1300" dirty="0"/>
          </a:p>
          <a:p>
            <a:pPr marL="342900" indent="-342900">
              <a:buSzPct val="100000"/>
              <a:buChar char="•"/>
            </a:pPr>
            <a:r>
              <a:rPr lang="en-US" sz="1300" dirty="0">
                <a:solidFill>
                  <a:srgbClr val="1E293B"/>
                </a:solidFill>
                <a:latin typeface="Calibri" pitchFamily="34" charset="0"/>
                <a:ea typeface="Calibri" pitchFamily="34" charset="-122"/>
                <a:cs typeface="Calibri" pitchFamily="34" charset="-120"/>
              </a:rPr>
              <a:t>Full Initial Survey is GA Requirement </a:t>
            </a:r>
          </a:p>
          <a:p>
            <a:pPr marL="342900" indent="-342900">
              <a:buSzPct val="100000"/>
              <a:buChar char="•"/>
            </a:pPr>
            <a:r>
              <a:rPr lang="en-US" sz="1300" dirty="0">
                <a:solidFill>
                  <a:srgbClr val="1E293B"/>
                </a:solidFill>
                <a:latin typeface="Calibri" pitchFamily="34" charset="0"/>
                <a:cs typeface="Calibri" pitchFamily="34" charset="-120"/>
              </a:rPr>
              <a:t>After Completing the Online Application organization will be assigned an Accreditation Operations Contact </a:t>
            </a:r>
            <a:endParaRPr lang="en-US" sz="1300" dirty="0"/>
          </a:p>
        </p:txBody>
      </p:sp>
      <p:sp>
        <p:nvSpPr>
          <p:cNvPr id="12" name="Shape 10"/>
          <p:cNvSpPr/>
          <p:nvPr/>
        </p:nvSpPr>
        <p:spPr>
          <a:xfrm>
            <a:off x="4434840" y="914400"/>
            <a:ext cx="45720" cy="2926080"/>
          </a:xfrm>
          <a:prstGeom prst="rect">
            <a:avLst/>
          </a:prstGeom>
          <a:solidFill>
            <a:srgbClr val="C9E8F0"/>
          </a:solidFill>
          <a:ln w="12700">
            <a:solidFill>
              <a:srgbClr val="C9E8F0"/>
            </a:solidFill>
            <a:prstDash val="solid"/>
          </a:ln>
        </p:spPr>
        <p:txBody>
          <a:bodyPr/>
          <a:lstStyle/>
          <a:p>
            <a:endParaRPr lang="en-US"/>
          </a:p>
        </p:txBody>
      </p:sp>
      <p:sp>
        <p:nvSpPr>
          <p:cNvPr id="13" name="Shape 11"/>
          <p:cNvSpPr/>
          <p:nvPr/>
        </p:nvSpPr>
        <p:spPr>
          <a:xfrm>
            <a:off x="365760" y="4023360"/>
            <a:ext cx="8412480" cy="685800"/>
          </a:xfrm>
          <a:prstGeom prst="rect">
            <a:avLst/>
          </a:prstGeom>
          <a:solidFill>
            <a:srgbClr val="0A2E52"/>
          </a:solidFill>
          <a:ln w="12700">
            <a:solidFill>
              <a:srgbClr val="0A2E52"/>
            </a:solidFill>
            <a:prstDash val="solid"/>
          </a:ln>
        </p:spPr>
        <p:txBody>
          <a:bodyPr/>
          <a:lstStyle/>
          <a:p>
            <a:endParaRPr lang="en-US"/>
          </a:p>
        </p:txBody>
      </p:sp>
      <p:sp>
        <p:nvSpPr>
          <p:cNvPr id="14" name="Text 12"/>
          <p:cNvSpPr/>
          <p:nvPr/>
        </p:nvSpPr>
        <p:spPr>
          <a:xfrm>
            <a:off x="548640" y="4041648"/>
            <a:ext cx="8046720" cy="54864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Survey Timeframes:  First Survey —12- 18 months </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Three Phases of Survey Preparation</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1005840"/>
            <a:ext cx="8412480" cy="1051560"/>
          </a:xfrm>
          <a:prstGeom prst="rect">
            <a:avLst/>
          </a:prstGeom>
          <a:solidFill>
            <a:srgbClr val="0A2E52"/>
          </a:solidFill>
          <a:ln/>
          <a:effectLst>
            <a:outerShdw blurRad="76200" dist="25400" dir="8100000" algn="bl" rotWithShape="0">
              <a:srgbClr val="000000">
                <a:alpha val="15000"/>
              </a:srgbClr>
            </a:outerShdw>
          </a:effectLst>
        </p:spPr>
        <p:txBody>
          <a:bodyPr/>
          <a:lstStyle/>
          <a:p>
            <a:endParaRPr lang="en-US"/>
          </a:p>
        </p:txBody>
      </p:sp>
      <p:sp>
        <p:nvSpPr>
          <p:cNvPr id="7" name="Shape 5"/>
          <p:cNvSpPr/>
          <p:nvPr/>
        </p:nvSpPr>
        <p:spPr>
          <a:xfrm>
            <a:off x="502920" y="1280160"/>
            <a:ext cx="502920" cy="502920"/>
          </a:xfrm>
          <a:prstGeom prst="ellipse">
            <a:avLst/>
          </a:prstGeom>
          <a:solidFill>
            <a:srgbClr val="FFFFFF"/>
          </a:solidFill>
          <a:ln w="12700">
            <a:solidFill>
              <a:srgbClr val="FFFFFF"/>
            </a:solidFill>
            <a:prstDash val="solid"/>
          </a:ln>
        </p:spPr>
        <p:txBody>
          <a:bodyPr/>
          <a:lstStyle/>
          <a:p>
            <a:endParaRPr lang="en-US"/>
          </a:p>
        </p:txBody>
      </p:sp>
      <p:sp>
        <p:nvSpPr>
          <p:cNvPr id="8" name="Text 6"/>
          <p:cNvSpPr/>
          <p:nvPr/>
        </p:nvSpPr>
        <p:spPr>
          <a:xfrm>
            <a:off x="502920" y="1280160"/>
            <a:ext cx="502920" cy="502920"/>
          </a:xfrm>
          <a:prstGeom prst="rect">
            <a:avLst/>
          </a:prstGeom>
          <a:noFill/>
          <a:ln/>
        </p:spPr>
        <p:txBody>
          <a:bodyPr wrap="square" lIns="0" tIns="0" rIns="0" bIns="0" rtlCol="0" anchor="ctr"/>
          <a:lstStyle/>
          <a:p>
            <a:pPr marL="0" indent="0" algn="ctr">
              <a:buNone/>
            </a:pPr>
            <a:r>
              <a:rPr lang="en-US" sz="2000" b="1" dirty="0">
                <a:solidFill>
                  <a:srgbClr val="0A2E52"/>
                </a:solidFill>
              </a:rPr>
              <a:t>1</a:t>
            </a:r>
            <a:endParaRPr lang="en-US" sz="2000" dirty="0"/>
          </a:p>
        </p:txBody>
      </p:sp>
      <p:sp>
        <p:nvSpPr>
          <p:cNvPr id="9" name="Text 7"/>
          <p:cNvSpPr/>
          <p:nvPr/>
        </p:nvSpPr>
        <p:spPr>
          <a:xfrm>
            <a:off x="1143000" y="1051560"/>
            <a:ext cx="7223760" cy="38404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Phase 1: Project Planning</a:t>
            </a:r>
            <a:endParaRPr lang="en-US" sz="1600" dirty="0"/>
          </a:p>
        </p:txBody>
      </p:sp>
      <p:sp>
        <p:nvSpPr>
          <p:cNvPr id="10" name="Text 8"/>
          <p:cNvSpPr/>
          <p:nvPr/>
        </p:nvSpPr>
        <p:spPr>
          <a:xfrm>
            <a:off x="1143000" y="1463040"/>
            <a:ext cx="7223760" cy="5029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Build your team, scope the survey, conduct gap analysis, and develop your workplan.</a:t>
            </a:r>
            <a:endParaRPr lang="en-US" sz="1300" dirty="0"/>
          </a:p>
        </p:txBody>
      </p:sp>
      <p:sp>
        <p:nvSpPr>
          <p:cNvPr id="11" name="Text 9"/>
          <p:cNvSpPr/>
          <p:nvPr/>
        </p:nvSpPr>
        <p:spPr>
          <a:xfrm>
            <a:off x="4297680" y="2057400"/>
            <a:ext cx="548640" cy="201168"/>
          </a:xfrm>
          <a:prstGeom prst="rect">
            <a:avLst/>
          </a:prstGeom>
          <a:noFill/>
          <a:ln/>
        </p:spPr>
        <p:txBody>
          <a:bodyPr wrap="square" lIns="0" tIns="0" rIns="0" bIns="0" rtlCol="0" anchor="ctr"/>
          <a:lstStyle/>
          <a:p>
            <a:pPr marL="0" indent="0" algn="ctr">
              <a:buNone/>
            </a:pPr>
            <a:r>
              <a:rPr lang="en-US" sz="1200" dirty="0">
                <a:solidFill>
                  <a:srgbClr val="64748B"/>
                </a:solidFill>
              </a:rPr>
              <a:t>▼</a:t>
            </a:r>
            <a:endParaRPr lang="en-US" sz="1200" dirty="0"/>
          </a:p>
        </p:txBody>
      </p:sp>
      <p:sp>
        <p:nvSpPr>
          <p:cNvPr id="12" name="Shape 10"/>
          <p:cNvSpPr/>
          <p:nvPr/>
        </p:nvSpPr>
        <p:spPr>
          <a:xfrm>
            <a:off x="365760" y="2240280"/>
            <a:ext cx="8412480" cy="1051560"/>
          </a:xfrm>
          <a:prstGeom prst="rect">
            <a:avLst/>
          </a:prstGeom>
          <a:solidFill>
            <a:srgbClr val="028090"/>
          </a:solidFill>
          <a:ln/>
          <a:effectLst>
            <a:outerShdw blurRad="76200" dist="25400" dir="8100000" algn="bl" rotWithShape="0">
              <a:srgbClr val="000000">
                <a:alpha val="15000"/>
              </a:srgbClr>
            </a:outerShdw>
          </a:effectLst>
        </p:spPr>
        <p:txBody>
          <a:bodyPr/>
          <a:lstStyle/>
          <a:p>
            <a:endParaRPr lang="en-US"/>
          </a:p>
        </p:txBody>
      </p:sp>
      <p:sp>
        <p:nvSpPr>
          <p:cNvPr id="13" name="Shape 11"/>
          <p:cNvSpPr/>
          <p:nvPr/>
        </p:nvSpPr>
        <p:spPr>
          <a:xfrm>
            <a:off x="502920" y="2514600"/>
            <a:ext cx="502920" cy="502920"/>
          </a:xfrm>
          <a:prstGeom prst="ellipse">
            <a:avLst/>
          </a:prstGeom>
          <a:solidFill>
            <a:srgbClr val="FFFFFF"/>
          </a:solidFill>
          <a:ln w="12700">
            <a:solidFill>
              <a:srgbClr val="FFFFFF"/>
            </a:solidFill>
            <a:prstDash val="solid"/>
          </a:ln>
        </p:spPr>
        <p:txBody>
          <a:bodyPr/>
          <a:lstStyle/>
          <a:p>
            <a:endParaRPr lang="en-US"/>
          </a:p>
        </p:txBody>
      </p:sp>
      <p:sp>
        <p:nvSpPr>
          <p:cNvPr id="14" name="Text 12"/>
          <p:cNvSpPr/>
          <p:nvPr/>
        </p:nvSpPr>
        <p:spPr>
          <a:xfrm>
            <a:off x="502920" y="2514600"/>
            <a:ext cx="502920" cy="502920"/>
          </a:xfrm>
          <a:prstGeom prst="rect">
            <a:avLst/>
          </a:prstGeom>
          <a:noFill/>
          <a:ln/>
        </p:spPr>
        <p:txBody>
          <a:bodyPr wrap="square" lIns="0" tIns="0" rIns="0" bIns="0" rtlCol="0" anchor="ctr"/>
          <a:lstStyle/>
          <a:p>
            <a:pPr marL="0" indent="0" algn="ctr">
              <a:buNone/>
            </a:pPr>
            <a:r>
              <a:rPr lang="en-US" sz="2000" b="1" dirty="0">
                <a:solidFill>
                  <a:srgbClr val="028090"/>
                </a:solidFill>
              </a:rPr>
              <a:t>2</a:t>
            </a:r>
            <a:endParaRPr lang="en-US" sz="2000" dirty="0"/>
          </a:p>
        </p:txBody>
      </p:sp>
      <p:sp>
        <p:nvSpPr>
          <p:cNvPr id="15" name="Text 13"/>
          <p:cNvSpPr/>
          <p:nvPr/>
        </p:nvSpPr>
        <p:spPr>
          <a:xfrm>
            <a:off x="1143000" y="2286000"/>
            <a:ext cx="7223760" cy="38404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Phase 2: Working Your Plan</a:t>
            </a:r>
            <a:endParaRPr lang="en-US" sz="1600" dirty="0"/>
          </a:p>
        </p:txBody>
      </p:sp>
      <p:sp>
        <p:nvSpPr>
          <p:cNvPr id="16" name="Text 14"/>
          <p:cNvSpPr/>
          <p:nvPr/>
        </p:nvSpPr>
        <p:spPr>
          <a:xfrm>
            <a:off x="1143000" y="2697480"/>
            <a:ext cx="7223760" cy="5029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Execute the workplan, build your document library, and conduct regular progress reviews.</a:t>
            </a:r>
            <a:endParaRPr lang="en-US" sz="1300" dirty="0"/>
          </a:p>
        </p:txBody>
      </p:sp>
      <p:sp>
        <p:nvSpPr>
          <p:cNvPr id="17" name="Text 15"/>
          <p:cNvSpPr/>
          <p:nvPr/>
        </p:nvSpPr>
        <p:spPr>
          <a:xfrm>
            <a:off x="4297680" y="3291840"/>
            <a:ext cx="548640" cy="201168"/>
          </a:xfrm>
          <a:prstGeom prst="rect">
            <a:avLst/>
          </a:prstGeom>
          <a:noFill/>
          <a:ln/>
        </p:spPr>
        <p:txBody>
          <a:bodyPr wrap="square" lIns="0" tIns="0" rIns="0" bIns="0" rtlCol="0" anchor="ctr"/>
          <a:lstStyle/>
          <a:p>
            <a:pPr marL="0" indent="0" algn="ctr">
              <a:buNone/>
            </a:pPr>
            <a:r>
              <a:rPr lang="en-US" sz="1200" dirty="0">
                <a:solidFill>
                  <a:srgbClr val="64748B"/>
                </a:solidFill>
              </a:rPr>
              <a:t>▼</a:t>
            </a:r>
            <a:endParaRPr lang="en-US" sz="1200" dirty="0"/>
          </a:p>
        </p:txBody>
      </p:sp>
      <p:sp>
        <p:nvSpPr>
          <p:cNvPr id="18" name="Shape 16"/>
          <p:cNvSpPr/>
          <p:nvPr/>
        </p:nvSpPr>
        <p:spPr>
          <a:xfrm>
            <a:off x="365760" y="3474720"/>
            <a:ext cx="8412480" cy="1051560"/>
          </a:xfrm>
          <a:prstGeom prst="rect">
            <a:avLst/>
          </a:prstGeom>
          <a:solidFill>
            <a:srgbClr val="02C39A"/>
          </a:solidFill>
          <a:ln/>
          <a:effectLst>
            <a:outerShdw blurRad="76200" dist="25400" dir="8100000" algn="bl" rotWithShape="0">
              <a:srgbClr val="000000">
                <a:alpha val="15000"/>
              </a:srgbClr>
            </a:outerShdw>
          </a:effectLst>
        </p:spPr>
        <p:txBody>
          <a:bodyPr/>
          <a:lstStyle/>
          <a:p>
            <a:endParaRPr lang="en-US"/>
          </a:p>
        </p:txBody>
      </p:sp>
      <p:sp>
        <p:nvSpPr>
          <p:cNvPr id="19" name="Shape 17"/>
          <p:cNvSpPr/>
          <p:nvPr/>
        </p:nvSpPr>
        <p:spPr>
          <a:xfrm>
            <a:off x="502920" y="3749040"/>
            <a:ext cx="502920" cy="502920"/>
          </a:xfrm>
          <a:prstGeom prst="ellipse">
            <a:avLst/>
          </a:prstGeom>
          <a:solidFill>
            <a:srgbClr val="FFFFFF"/>
          </a:solidFill>
          <a:ln w="12700">
            <a:solidFill>
              <a:srgbClr val="FFFFFF"/>
            </a:solidFill>
            <a:prstDash val="solid"/>
          </a:ln>
        </p:spPr>
        <p:txBody>
          <a:bodyPr/>
          <a:lstStyle/>
          <a:p>
            <a:endParaRPr lang="en-US"/>
          </a:p>
        </p:txBody>
      </p:sp>
      <p:sp>
        <p:nvSpPr>
          <p:cNvPr id="20" name="Text 18"/>
          <p:cNvSpPr/>
          <p:nvPr/>
        </p:nvSpPr>
        <p:spPr>
          <a:xfrm>
            <a:off x="502920" y="3749040"/>
            <a:ext cx="502920" cy="502920"/>
          </a:xfrm>
          <a:prstGeom prst="rect">
            <a:avLst/>
          </a:prstGeom>
          <a:noFill/>
          <a:ln/>
        </p:spPr>
        <p:txBody>
          <a:bodyPr wrap="square" lIns="0" tIns="0" rIns="0" bIns="0" rtlCol="0" anchor="ctr"/>
          <a:lstStyle/>
          <a:p>
            <a:pPr marL="0" indent="0" algn="ctr">
              <a:buNone/>
            </a:pPr>
            <a:r>
              <a:rPr lang="en-US" sz="2000" b="1" dirty="0">
                <a:solidFill>
                  <a:srgbClr val="02C39A"/>
                </a:solidFill>
              </a:rPr>
              <a:t>3</a:t>
            </a:r>
            <a:endParaRPr lang="en-US" sz="2000" dirty="0"/>
          </a:p>
        </p:txBody>
      </p:sp>
      <p:sp>
        <p:nvSpPr>
          <p:cNvPr id="21" name="Text 19"/>
          <p:cNvSpPr/>
          <p:nvPr/>
        </p:nvSpPr>
        <p:spPr>
          <a:xfrm>
            <a:off x="1143000" y="3520440"/>
            <a:ext cx="7223760" cy="38404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Phase 3: IRT Submission</a:t>
            </a:r>
            <a:endParaRPr lang="en-US" sz="1600" dirty="0"/>
          </a:p>
        </p:txBody>
      </p:sp>
      <p:sp>
        <p:nvSpPr>
          <p:cNvPr id="22" name="Text 20"/>
          <p:cNvSpPr/>
          <p:nvPr/>
        </p:nvSpPr>
        <p:spPr>
          <a:xfrm>
            <a:off x="1143000" y="3931920"/>
            <a:ext cx="7223760" cy="50292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Populate the Interactive Review Tool, submit file review universes, and finalize compliance statements.</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Phase 1: Project Planning</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73152" cy="3566160"/>
          </a:xfrm>
          <a:prstGeom prst="rect">
            <a:avLst/>
          </a:prstGeom>
          <a:solidFill>
            <a:srgbClr val="0A2E52"/>
          </a:solidFill>
          <a:ln w="12700">
            <a:solidFill>
              <a:srgbClr val="0A2E52"/>
            </a:solidFill>
            <a:prstDash val="solid"/>
          </a:ln>
        </p:spPr>
        <p:txBody>
          <a:bodyPr/>
          <a:lstStyle/>
          <a:p>
            <a:endParaRPr lang="en-US"/>
          </a:p>
        </p:txBody>
      </p:sp>
      <p:sp>
        <p:nvSpPr>
          <p:cNvPr id="7" name="Text 5"/>
          <p:cNvSpPr/>
          <p:nvPr/>
        </p:nvSpPr>
        <p:spPr>
          <a:xfrm>
            <a:off x="594360" y="96012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Determine Scope</a:t>
            </a:r>
            <a:endParaRPr lang="en-US" sz="1400" dirty="0"/>
          </a:p>
        </p:txBody>
      </p:sp>
      <p:sp>
        <p:nvSpPr>
          <p:cNvPr id="8" name="Text 6"/>
          <p:cNvSpPr/>
          <p:nvPr/>
        </p:nvSpPr>
        <p:spPr>
          <a:xfrm>
            <a:off x="594360" y="123444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Case Management for Long-Term Support Services.</a:t>
            </a:r>
            <a:endParaRPr lang="en-US" sz="1200" dirty="0"/>
          </a:p>
        </p:txBody>
      </p:sp>
      <p:sp>
        <p:nvSpPr>
          <p:cNvPr id="9" name="Text 7"/>
          <p:cNvSpPr/>
          <p:nvPr/>
        </p:nvSpPr>
        <p:spPr>
          <a:xfrm>
            <a:off x="594360" y="169164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Identify Your Team</a:t>
            </a:r>
            <a:endParaRPr lang="en-US" sz="1400" dirty="0"/>
          </a:p>
        </p:txBody>
      </p:sp>
      <p:sp>
        <p:nvSpPr>
          <p:cNvPr id="10" name="Text 8"/>
          <p:cNvSpPr/>
          <p:nvPr/>
        </p:nvSpPr>
        <p:spPr>
          <a:xfrm>
            <a:off x="594360" y="196596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Appoint an accreditation project manager. Assemble cross-functional core team (care mgmt, QI, IT, compliance).</a:t>
            </a:r>
            <a:endParaRPr lang="en-US" sz="1200" dirty="0"/>
          </a:p>
        </p:txBody>
      </p:sp>
      <p:sp>
        <p:nvSpPr>
          <p:cNvPr id="11" name="Text 9"/>
          <p:cNvSpPr/>
          <p:nvPr/>
        </p:nvSpPr>
        <p:spPr>
          <a:xfrm>
            <a:off x="594360" y="242316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Conduct Gap Analysis</a:t>
            </a:r>
            <a:endParaRPr lang="en-US" sz="1400" dirty="0"/>
          </a:p>
        </p:txBody>
      </p:sp>
      <p:sp>
        <p:nvSpPr>
          <p:cNvPr id="12" name="Text 10"/>
          <p:cNvSpPr/>
          <p:nvPr/>
        </p:nvSpPr>
        <p:spPr>
          <a:xfrm>
            <a:off x="594360" y="269748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Compare current practices to each LTSS standard element. Identify critical elements and file review gaps immediately.</a:t>
            </a:r>
            <a:endParaRPr lang="en-US" sz="1200" dirty="0"/>
          </a:p>
        </p:txBody>
      </p:sp>
      <p:sp>
        <p:nvSpPr>
          <p:cNvPr id="13" name="Text 11"/>
          <p:cNvSpPr/>
          <p:nvPr/>
        </p:nvSpPr>
        <p:spPr>
          <a:xfrm>
            <a:off x="594360" y="315468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Build Your Workplan</a:t>
            </a:r>
            <a:endParaRPr lang="en-US" sz="1400" dirty="0"/>
          </a:p>
        </p:txBody>
      </p:sp>
      <p:sp>
        <p:nvSpPr>
          <p:cNvPr id="14" name="Text 12"/>
          <p:cNvSpPr/>
          <p:nvPr/>
        </p:nvSpPr>
        <p:spPr>
          <a:xfrm>
            <a:off x="594360" y="342900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Develop a timeline with milestones, owners, and check-in cadences. Build in cushions for reviews and approvals.</a:t>
            </a:r>
            <a:endParaRPr lang="en-US" sz="1200" dirty="0"/>
          </a:p>
        </p:txBody>
      </p:sp>
      <p:sp>
        <p:nvSpPr>
          <p:cNvPr id="15" name="Text 13"/>
          <p:cNvSpPr/>
          <p:nvPr/>
        </p:nvSpPr>
        <p:spPr>
          <a:xfrm>
            <a:off x="594360" y="388620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Secure Leadership Buy-In</a:t>
            </a:r>
            <a:endParaRPr lang="en-US" sz="1400" dirty="0"/>
          </a:p>
        </p:txBody>
      </p:sp>
      <p:sp>
        <p:nvSpPr>
          <p:cNvPr id="16" name="Text 14"/>
          <p:cNvSpPr/>
          <p:nvPr/>
        </p:nvSpPr>
        <p:spPr>
          <a:xfrm>
            <a:off x="594360" y="416052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Accreditation is top-down. Communicate the value of CM-LTSS accreditation early and often.</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Phase 2: Working Your Plan</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73152" cy="3566160"/>
          </a:xfrm>
          <a:prstGeom prst="rect">
            <a:avLst/>
          </a:prstGeom>
          <a:solidFill>
            <a:srgbClr val="028090"/>
          </a:solidFill>
          <a:ln w="12700">
            <a:solidFill>
              <a:srgbClr val="028090"/>
            </a:solidFill>
            <a:prstDash val="solid"/>
          </a:ln>
        </p:spPr>
        <p:txBody>
          <a:bodyPr/>
          <a:lstStyle/>
          <a:p>
            <a:endParaRPr lang="en-US"/>
          </a:p>
        </p:txBody>
      </p:sp>
      <p:sp>
        <p:nvSpPr>
          <p:cNvPr id="7" name="Text 5"/>
          <p:cNvSpPr/>
          <p:nvPr/>
        </p:nvSpPr>
        <p:spPr>
          <a:xfrm>
            <a:off x="594360" y="96012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Prioritize Your Elements</a:t>
            </a:r>
            <a:endParaRPr lang="en-US" sz="1400" dirty="0"/>
          </a:p>
        </p:txBody>
      </p:sp>
      <p:sp>
        <p:nvSpPr>
          <p:cNvPr id="8" name="Text 6"/>
          <p:cNvSpPr/>
          <p:nvPr/>
        </p:nvSpPr>
        <p:spPr>
          <a:xfrm>
            <a:off x="594360" y="123444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Focus on must-pass elements and file review requirements first. Knock out low-hanging fruit early.</a:t>
            </a:r>
            <a:endParaRPr lang="en-US" sz="1200" dirty="0"/>
          </a:p>
        </p:txBody>
      </p:sp>
      <p:sp>
        <p:nvSpPr>
          <p:cNvPr id="9" name="Text 7"/>
          <p:cNvSpPr/>
          <p:nvPr/>
        </p:nvSpPr>
        <p:spPr>
          <a:xfrm>
            <a:off x="594360" y="169164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Build Your Document Library</a:t>
            </a:r>
            <a:endParaRPr lang="en-US" sz="1400" dirty="0"/>
          </a:p>
        </p:txBody>
      </p:sp>
      <p:sp>
        <p:nvSpPr>
          <p:cNvPr id="10" name="Text 8"/>
          <p:cNvSpPr/>
          <p:nvPr/>
        </p:nvSpPr>
        <p:spPr>
          <a:xfrm>
            <a:off x="594360" y="196596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Create and organize evidence on your shared drive or SharePoint before loading anything into the IRT.</a:t>
            </a:r>
            <a:endParaRPr lang="en-US" sz="1200" dirty="0"/>
          </a:p>
        </p:txBody>
      </p:sp>
      <p:sp>
        <p:nvSpPr>
          <p:cNvPr id="11" name="Text 9"/>
          <p:cNvSpPr/>
          <p:nvPr/>
        </p:nvSpPr>
        <p:spPr>
          <a:xfrm>
            <a:off x="594360" y="242316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Conduct an Intro Call with NCQA</a:t>
            </a:r>
            <a:endParaRPr lang="en-US" sz="1400" dirty="0"/>
          </a:p>
        </p:txBody>
      </p:sp>
      <p:sp>
        <p:nvSpPr>
          <p:cNvPr id="12" name="Text 10"/>
          <p:cNvSpPr/>
          <p:nvPr/>
        </p:nvSpPr>
        <p:spPr>
          <a:xfrm>
            <a:off x="594360" y="269748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Scheduled 12 weeks before submission — introduce your team, confirm scope, and clarify any questions.</a:t>
            </a:r>
            <a:endParaRPr lang="en-US" sz="1200" dirty="0"/>
          </a:p>
        </p:txBody>
      </p:sp>
      <p:sp>
        <p:nvSpPr>
          <p:cNvPr id="13" name="Text 11"/>
          <p:cNvSpPr/>
          <p:nvPr/>
        </p:nvSpPr>
        <p:spPr>
          <a:xfrm>
            <a:off x="594360" y="315468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Evaluate Progress Regularly</a:t>
            </a:r>
            <a:endParaRPr lang="en-US" sz="1400" dirty="0"/>
          </a:p>
        </p:txBody>
      </p:sp>
      <p:sp>
        <p:nvSpPr>
          <p:cNvPr id="14" name="Text 12"/>
          <p:cNvSpPr/>
          <p:nvPr/>
        </p:nvSpPr>
        <p:spPr>
          <a:xfrm>
            <a:off x="594360" y="342900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Monthly progress reviews early; biweekly/weekly as submission approaches. Evaluations are only as good as the evaluator.</a:t>
            </a:r>
            <a:endParaRPr lang="en-US" sz="1200" dirty="0"/>
          </a:p>
        </p:txBody>
      </p:sp>
      <p:sp>
        <p:nvSpPr>
          <p:cNvPr id="15" name="Text 13"/>
          <p:cNvSpPr/>
          <p:nvPr/>
        </p:nvSpPr>
        <p:spPr>
          <a:xfrm>
            <a:off x="594360" y="388620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License the IRT Early</a:t>
            </a:r>
            <a:endParaRPr lang="en-US" sz="1400" dirty="0"/>
          </a:p>
        </p:txBody>
      </p:sp>
      <p:sp>
        <p:nvSpPr>
          <p:cNvPr id="16" name="Text 14"/>
          <p:cNvSpPr/>
          <p:nvPr/>
        </p:nvSpPr>
        <p:spPr>
          <a:xfrm>
            <a:off x="594360" y="416052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Access the Interactive Review Tool (IRT) as soon as your 2026 version is available. Train all users before loading.</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Phase 3: IRT Submission</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914400"/>
            <a:ext cx="73152" cy="3566160"/>
          </a:xfrm>
          <a:prstGeom prst="rect">
            <a:avLst/>
          </a:prstGeom>
          <a:solidFill>
            <a:srgbClr val="02C39A"/>
          </a:solidFill>
          <a:ln w="12700">
            <a:solidFill>
              <a:srgbClr val="02C39A"/>
            </a:solidFill>
            <a:prstDash val="solid"/>
          </a:ln>
        </p:spPr>
        <p:txBody>
          <a:bodyPr/>
          <a:lstStyle/>
          <a:p>
            <a:endParaRPr lang="en-US"/>
          </a:p>
        </p:txBody>
      </p:sp>
      <p:sp>
        <p:nvSpPr>
          <p:cNvPr id="7" name="Text 5"/>
          <p:cNvSpPr/>
          <p:nvPr/>
        </p:nvSpPr>
        <p:spPr>
          <a:xfrm>
            <a:off x="594360" y="96012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8–12 Weeks Before Submission</a:t>
            </a:r>
            <a:endParaRPr lang="en-US" sz="1400" dirty="0"/>
          </a:p>
        </p:txBody>
      </p:sp>
      <p:sp>
        <p:nvSpPr>
          <p:cNvPr id="8" name="Text 6"/>
          <p:cNvSpPr/>
          <p:nvPr/>
        </p:nvSpPr>
        <p:spPr>
          <a:xfrm>
            <a:off x="594360" y="123444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Draft compliance statements. Begin successive document reviews. Train all staff on IRT including the File Review &amp; Delegation System.</a:t>
            </a:r>
            <a:endParaRPr lang="en-US" sz="1200" dirty="0"/>
          </a:p>
        </p:txBody>
      </p:sp>
      <p:sp>
        <p:nvSpPr>
          <p:cNvPr id="9" name="Text 7"/>
          <p:cNvSpPr/>
          <p:nvPr/>
        </p:nvSpPr>
        <p:spPr>
          <a:xfrm>
            <a:off x="594360" y="169164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6 Weeks Before Submission</a:t>
            </a:r>
            <a:endParaRPr lang="en-US" sz="1400" dirty="0"/>
          </a:p>
        </p:txBody>
      </p:sp>
      <p:sp>
        <p:nvSpPr>
          <p:cNvPr id="10" name="Text 8"/>
          <p:cNvSpPr/>
          <p:nvPr/>
        </p:nvSpPr>
        <p:spPr>
          <a:xfrm>
            <a:off x="594360" y="196596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Submit delegation information through IRT and PHM 1B (Interactive Contact Workbook) via email to your ASC.</a:t>
            </a:r>
            <a:endParaRPr lang="en-US" sz="1200" dirty="0"/>
          </a:p>
        </p:txBody>
      </p:sp>
      <p:sp>
        <p:nvSpPr>
          <p:cNvPr id="11" name="Text 9"/>
          <p:cNvSpPr/>
          <p:nvPr/>
        </p:nvSpPr>
        <p:spPr>
          <a:xfrm>
            <a:off x="594360" y="242316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4–8 Weeks Before Submission</a:t>
            </a:r>
            <a:endParaRPr lang="en-US" sz="1400" dirty="0"/>
          </a:p>
        </p:txBody>
      </p:sp>
      <p:sp>
        <p:nvSpPr>
          <p:cNvPr id="12" name="Text 10"/>
          <p:cNvSpPr/>
          <p:nvPr/>
        </p:nvSpPr>
        <p:spPr>
          <a:xfrm>
            <a:off x="594360" y="269748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Populate IRT with non-file review documentation. Begin scoring elements. Ensure file universes are ready to load.</a:t>
            </a:r>
            <a:endParaRPr lang="en-US" sz="1200" dirty="0"/>
          </a:p>
        </p:txBody>
      </p:sp>
      <p:sp>
        <p:nvSpPr>
          <p:cNvPr id="13" name="Text 11"/>
          <p:cNvSpPr/>
          <p:nvPr/>
        </p:nvSpPr>
        <p:spPr>
          <a:xfrm>
            <a:off x="594360" y="315468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2–3 Weeks Before Submission</a:t>
            </a:r>
            <a:endParaRPr lang="en-US" sz="1400" dirty="0"/>
          </a:p>
        </p:txBody>
      </p:sp>
      <p:sp>
        <p:nvSpPr>
          <p:cNvPr id="14" name="Text 12"/>
          <p:cNvSpPr/>
          <p:nvPr/>
        </p:nvSpPr>
        <p:spPr>
          <a:xfrm>
            <a:off x="594360" y="342900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Final checks: all elements scored, compliance statements loaded, background info and file universes complete. Validate for survey completeness.</a:t>
            </a:r>
            <a:endParaRPr lang="en-US" sz="1200" dirty="0"/>
          </a:p>
        </p:txBody>
      </p:sp>
      <p:sp>
        <p:nvSpPr>
          <p:cNvPr id="15" name="Text 13"/>
          <p:cNvSpPr/>
          <p:nvPr/>
        </p:nvSpPr>
        <p:spPr>
          <a:xfrm>
            <a:off x="594360" y="3886200"/>
            <a:ext cx="8229600" cy="274320"/>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Submission Day &amp; After</a:t>
            </a:r>
            <a:endParaRPr lang="en-US" sz="1400" dirty="0"/>
          </a:p>
        </p:txBody>
      </p:sp>
      <p:sp>
        <p:nvSpPr>
          <p:cNvPr id="16" name="Text 14"/>
          <p:cNvSpPr/>
          <p:nvPr/>
        </p:nvSpPr>
        <p:spPr>
          <a:xfrm>
            <a:off x="594360" y="4160520"/>
            <a:ext cx="822960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Submit IRT. NCQA sends issue list ~4 business days before debrief call. File Review occurs ~7 weeks after submission.</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Key Deliverables &amp; Timeline</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graphicFrame>
        <p:nvGraphicFramePr>
          <p:cNvPr id="23" name="Table 0"/>
          <p:cNvGraphicFramePr>
            <a:graphicFrameLocks noGrp="1"/>
          </p:cNvGraphicFramePr>
          <p:nvPr>
            <p:extLst>
              <p:ext uri="{D42A27DB-BD31-4B8C-83A1-F6EECF244321}">
                <p14:modId xmlns:p14="http://schemas.microsoft.com/office/powerpoint/2010/main" val="432829527"/>
              </p:ext>
            </p:extLst>
          </p:nvPr>
        </p:nvGraphicFramePr>
        <p:xfrm>
          <a:off x="274320" y="1029687"/>
          <a:ext cx="8033657" cy="3542680"/>
        </p:xfrm>
        <a:graphic>
          <a:graphicData uri="http://schemas.openxmlformats.org/drawingml/2006/table">
            <a:tbl>
              <a:tblPr/>
              <a:tblGrid>
                <a:gridCol w="4802730">
                  <a:extLst>
                    <a:ext uri="{9D8B030D-6E8A-4147-A177-3AD203B41FA5}">
                      <a16:colId xmlns:a16="http://schemas.microsoft.com/office/drawing/2014/main" val="20000"/>
                    </a:ext>
                  </a:extLst>
                </a:gridCol>
                <a:gridCol w="3230927">
                  <a:extLst>
                    <a:ext uri="{9D8B030D-6E8A-4147-A177-3AD203B41FA5}">
                      <a16:colId xmlns:a16="http://schemas.microsoft.com/office/drawing/2014/main" val="20001"/>
                    </a:ext>
                  </a:extLst>
                </a:gridCol>
              </a:tblGrid>
              <a:tr h="317105">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Deliverable</a:t>
                      </a:r>
                      <a:endParaRPr lang="en-US" sz="13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0A2E52"/>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Timeframe</a:t>
                      </a:r>
                      <a:endParaRPr lang="en-US" sz="13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0A2E52"/>
                    </a:solidFill>
                  </a:tcPr>
                </a:tc>
                <a:extLst>
                  <a:ext uri="{0D108BD9-81ED-4DB2-BD59-A6C34878D82A}">
                    <a16:rowId xmlns:a16="http://schemas.microsoft.com/office/drawing/2014/main" val="10000"/>
                  </a:ext>
                </a:extLst>
              </a:tr>
              <a:tr h="317105">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Intro Call with NCQA</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12 weeks prior to submission</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1"/>
                  </a:ext>
                </a:extLst>
              </a:tr>
              <a:tr h="317105">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NCQA sends survey team information</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8 weeks prior to submission</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2"/>
                  </a:ext>
                </a:extLst>
              </a:tr>
              <a:tr h="260312">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IRT Submission</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Submission Day</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3"/>
                  </a:ext>
                </a:extLst>
              </a:tr>
              <a:tr h="260312">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Org receives list of identified issues</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4 business days prior to debrief call</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4"/>
                  </a:ext>
                </a:extLst>
              </a:tr>
              <a:tr h="317105">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Call with NCQA survey team</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~3.5 weeks after submission</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5"/>
                  </a:ext>
                </a:extLst>
              </a:tr>
              <a:tr h="317105">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Org receives list of identified issues</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4 business days prior to debrief call</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6"/>
                  </a:ext>
                </a:extLst>
              </a:tr>
              <a:tr h="317105">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Org responds to issues in IRT</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3 business days after debrief call</a:t>
                      </a:r>
                      <a:endParaRPr lang="en-US" sz="1200" dirty="0">
                        <a:latin typeface="Calibri" charset="0"/>
                        <a:ea typeface="Calibri" charset="0"/>
                        <a:cs typeface="Calibri" charset="0"/>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8"/>
                  </a:ext>
                </a:extLst>
              </a:tr>
              <a:tr h="317105">
                <a:tc>
                  <a:txBody>
                    <a:bodyPr/>
                    <a:lstStyle/>
                    <a:p>
                      <a:pPr marL="0" indent="0">
                        <a:buNone/>
                      </a:pPr>
                      <a:r>
                        <a:rPr lang="en-US" sz="1200" dirty="0">
                          <a:solidFill>
                            <a:srgbClr val="1E293B"/>
                          </a:solidFill>
                          <a:latin typeface="Calibri"/>
                          <a:ea typeface="Calibri"/>
                          <a:cs typeface="Calibri"/>
                        </a:rPr>
                        <a:t>File Review – receives final file selection 10 business days before File </a:t>
                      </a:r>
                      <a:r>
                        <a:rPr lang="en-US" sz="1200">
                          <a:solidFill>
                            <a:srgbClr val="1E293B"/>
                          </a:solidFill>
                          <a:latin typeface="Calibri"/>
                          <a:ea typeface="Calibri"/>
                          <a:cs typeface="Calibri"/>
                        </a:rPr>
                        <a:t>Review ( not all products have a file review) </a:t>
                      </a:r>
                      <a:endParaRPr lang="en-US" sz="1200" dirty="0">
                        <a:latin typeface="Calibri"/>
                        <a:ea typeface="Calibri"/>
                        <a:cs typeface="Calibri"/>
                      </a:endParaRP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a:ea typeface="Calibri"/>
                          <a:cs typeface="Calibri"/>
                        </a:rPr>
                        <a:t>~7 weeks after submission</a:t>
                      </a: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0009"/>
                  </a:ext>
                </a:extLst>
              </a:tr>
              <a:tr h="317105">
                <a:tc>
                  <a:txBody>
                    <a:bodyPr/>
                    <a:lstStyle/>
                    <a:p>
                      <a:pPr marL="0" indent="0">
                        <a:buNone/>
                      </a:pPr>
                      <a:r>
                        <a:rPr lang="en-US" sz="1200" dirty="0">
                          <a:latin typeface="Calibri" charset="0"/>
                          <a:ea typeface="Calibri" charset="0"/>
                          <a:cs typeface="Calibri" charset="0"/>
                        </a:rPr>
                        <a:t>Preliminary Report </a:t>
                      </a: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10 Days After File Review completed</a:t>
                      </a: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1829472921"/>
                  </a:ext>
                </a:extLst>
              </a:tr>
              <a:tr h="317105">
                <a:tc>
                  <a:txBody>
                    <a:bodyPr/>
                    <a:lstStyle/>
                    <a:p>
                      <a:pPr marL="0" indent="0">
                        <a:buNone/>
                      </a:pPr>
                      <a:r>
                        <a:rPr lang="en-US" sz="1200" dirty="0">
                          <a:latin typeface="Calibri" charset="0"/>
                          <a:ea typeface="Calibri" charset="0"/>
                          <a:cs typeface="Calibri" charset="0"/>
                        </a:rPr>
                        <a:t>Review Committee Final Report</a:t>
                      </a: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tc>
                  <a:txBody>
                    <a:bodyPr/>
                    <a:lstStyle/>
                    <a:p>
                      <a:pPr marL="0" indent="0">
                        <a:buNone/>
                      </a:pPr>
                      <a:r>
                        <a:rPr lang="en-US" sz="1200" dirty="0">
                          <a:solidFill>
                            <a:srgbClr val="1E293B"/>
                          </a:solidFill>
                          <a:latin typeface="Calibri" pitchFamily="34" charset="0"/>
                          <a:ea typeface="Calibri" pitchFamily="34" charset="-122"/>
                          <a:cs typeface="Calibri" pitchFamily="34" charset="-120"/>
                        </a:rPr>
                        <a:t>34 Calendar Days after File review </a:t>
                      </a:r>
                    </a:p>
                  </a:txBody>
                  <a:tcPr>
                    <a:lnL w="6350" cap="flat" cmpd="sng" algn="ctr">
                      <a:solidFill>
                        <a:srgbClr val="C9E8F0"/>
                      </a:solidFill>
                      <a:prstDash val="solid"/>
                      <a:round/>
                      <a:headEnd type="none" w="med" len="med"/>
                      <a:tailEnd type="none" w="med" len="med"/>
                    </a:lnL>
                    <a:lnR w="6350" cap="flat" cmpd="sng" algn="ctr">
                      <a:solidFill>
                        <a:srgbClr val="C9E8F0"/>
                      </a:solidFill>
                      <a:prstDash val="solid"/>
                      <a:round/>
                      <a:headEnd type="none" w="med" len="med"/>
                      <a:tailEnd type="none" w="med" len="med"/>
                    </a:lnR>
                    <a:lnT w="6350" cap="flat" cmpd="sng" algn="ctr">
                      <a:solidFill>
                        <a:srgbClr val="C9E8F0"/>
                      </a:solidFill>
                      <a:prstDash val="solid"/>
                      <a:round/>
                      <a:headEnd type="none" w="med" len="med"/>
                      <a:tailEnd type="none" w="med" len="med"/>
                    </a:lnT>
                    <a:lnB w="6350" cap="flat" cmpd="sng" algn="ctr">
                      <a:solidFill>
                        <a:srgbClr val="C9E8F0"/>
                      </a:solidFill>
                      <a:prstDash val="solid"/>
                      <a:round/>
                      <a:headEnd type="none" w="med" len="med"/>
                      <a:tailEnd type="none" w="med" len="med"/>
                    </a:lnB>
                    <a:solidFill>
                      <a:srgbClr val="F4F9FB"/>
                    </a:solidFill>
                  </a:tcPr>
                </a:tc>
                <a:extLst>
                  <a:ext uri="{0D108BD9-81ED-4DB2-BD59-A6C34878D82A}">
                    <a16:rowId xmlns:a16="http://schemas.microsoft.com/office/drawing/2014/main" val="363511968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3">
    <p:bg>
      <p:bgPr>
        <a:solidFill>
          <a:srgbClr val="028090"/>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02C39A"/>
          </a:solidFill>
          <a:ln w="12700">
            <a:solidFill>
              <a:srgbClr val="02C39A"/>
            </a:solidFill>
            <a:prstDash val="solid"/>
          </a:ln>
        </p:spPr>
        <p:txBody>
          <a:bodyPr/>
          <a:lstStyle/>
          <a:p>
            <a:endParaRPr lang="en-US"/>
          </a:p>
        </p:txBody>
      </p:sp>
      <p:sp>
        <p:nvSpPr>
          <p:cNvPr id="3" name="Text 1"/>
          <p:cNvSpPr/>
          <p:nvPr/>
        </p:nvSpPr>
        <p:spPr>
          <a:xfrm>
            <a:off x="548640" y="1463040"/>
            <a:ext cx="8046720" cy="457200"/>
          </a:xfrm>
          <a:prstGeom prst="rect">
            <a:avLst/>
          </a:prstGeom>
          <a:noFill/>
          <a:ln/>
        </p:spPr>
        <p:txBody>
          <a:bodyPr wrap="square" lIns="0" tIns="0" rIns="0" bIns="0" rtlCol="0" anchor="ctr"/>
          <a:lstStyle/>
          <a:p>
            <a:pPr marL="0" indent="0" algn="l">
              <a:buNone/>
            </a:pPr>
            <a:r>
              <a:rPr lang="en-US" sz="1400" b="1" kern="0" spc="400" dirty="0">
                <a:solidFill>
                  <a:srgbClr val="02C39A"/>
                </a:solidFill>
                <a:latin typeface="Calibri" pitchFamily="34" charset="0"/>
                <a:ea typeface="Calibri" pitchFamily="34" charset="-122"/>
                <a:cs typeface="Calibri" pitchFamily="34" charset="-120"/>
              </a:rPr>
              <a:t>SECTION 03</a:t>
            </a:r>
            <a:endParaRPr lang="en-US" sz="1400" dirty="0"/>
          </a:p>
        </p:txBody>
      </p:sp>
      <p:sp>
        <p:nvSpPr>
          <p:cNvPr id="4" name="Text 2"/>
          <p:cNvSpPr/>
          <p:nvPr/>
        </p:nvSpPr>
        <p:spPr>
          <a:xfrm>
            <a:off x="548640" y="1920240"/>
            <a:ext cx="8046720" cy="1280160"/>
          </a:xfrm>
          <a:prstGeom prst="rect">
            <a:avLst/>
          </a:prstGeom>
          <a:noFill/>
          <a:ln/>
        </p:spPr>
        <p:txBody>
          <a:bodyPr wrap="square" lIns="0" tIns="0" rIns="0" bIns="0" rtlCol="0" anchor="ctr"/>
          <a:lstStyle/>
          <a:p>
            <a:pPr marL="0" indent="0" algn="l">
              <a:buNone/>
            </a:pPr>
            <a:r>
              <a:rPr lang="en-US" sz="3800" b="1" dirty="0">
                <a:solidFill>
                  <a:srgbClr val="FFFFFF"/>
                </a:solidFill>
                <a:latin typeface="Calibri" pitchFamily="34" charset="0"/>
                <a:ea typeface="Calibri" pitchFamily="34" charset="-122"/>
                <a:cs typeface="Calibri" pitchFamily="34" charset="-120"/>
              </a:rPr>
              <a:t>Resources &amp; Next Steps</a:t>
            </a:r>
            <a:endParaRPr lang="en-US" sz="3800" dirty="0"/>
          </a:p>
        </p:txBody>
      </p:sp>
      <p:sp>
        <p:nvSpPr>
          <p:cNvPr id="5" name="Text 3"/>
          <p:cNvSpPr/>
          <p:nvPr/>
        </p:nvSpPr>
        <p:spPr>
          <a:xfrm>
            <a:off x="548640" y="3200400"/>
            <a:ext cx="8046720" cy="640080"/>
          </a:xfrm>
          <a:prstGeom prst="rect">
            <a:avLst/>
          </a:prstGeom>
          <a:noFill/>
          <a:ln/>
        </p:spPr>
        <p:txBody>
          <a:bodyPr wrap="square" lIns="0" tIns="0" rIns="0" bIns="0" rtlCol="0" anchor="ctr"/>
          <a:lstStyle/>
          <a:p>
            <a:pPr marL="0" indent="0" algn="l">
              <a:buNone/>
            </a:pPr>
            <a:r>
              <a:rPr lang="en-US" sz="1600" dirty="0">
                <a:solidFill>
                  <a:srgbClr val="C9E8F0"/>
                </a:solidFill>
                <a:latin typeface="Calibri" pitchFamily="34" charset="0"/>
                <a:ea typeface="Calibri" pitchFamily="34" charset="-122"/>
                <a:cs typeface="Calibri" pitchFamily="34" charset="-120"/>
              </a:rPr>
              <a:t>What to do when you leave this session</a:t>
            </a: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Key NCQA Resources for New Organizations</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868680"/>
            <a:ext cx="4114800" cy="109728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9" name="Text 7"/>
          <p:cNvSpPr/>
          <p:nvPr/>
        </p:nvSpPr>
        <p:spPr>
          <a:xfrm>
            <a:off x="585394" y="99669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2026 CM-LTSS Standards &amp; Guidelines</a:t>
            </a:r>
            <a:endParaRPr lang="en-US" sz="1300" dirty="0"/>
          </a:p>
        </p:txBody>
      </p:sp>
      <p:sp>
        <p:nvSpPr>
          <p:cNvPr id="10" name="Text 8"/>
          <p:cNvSpPr/>
          <p:nvPr/>
        </p:nvSpPr>
        <p:spPr>
          <a:xfrm>
            <a:off x="548640" y="1417320"/>
            <a:ext cx="3794760" cy="41148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Available in the Interactive Survey System (ISS), IRT, and as an e-publication. Your primary reference for all standards and elements.</a:t>
            </a:r>
            <a:endParaRPr lang="en-US" sz="1200" dirty="0"/>
          </a:p>
        </p:txBody>
      </p:sp>
      <p:sp>
        <p:nvSpPr>
          <p:cNvPr id="11" name="Shape 9"/>
          <p:cNvSpPr/>
          <p:nvPr/>
        </p:nvSpPr>
        <p:spPr>
          <a:xfrm>
            <a:off x="4754880" y="868680"/>
            <a:ext cx="4114800" cy="109728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4" name="Text 12"/>
          <p:cNvSpPr/>
          <p:nvPr/>
        </p:nvSpPr>
        <p:spPr>
          <a:xfrm>
            <a:off x="4884866" y="99669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Interactive Review Tool (IRT)</a:t>
            </a:r>
            <a:endParaRPr lang="en-US" sz="1300" dirty="0"/>
          </a:p>
        </p:txBody>
      </p:sp>
      <p:sp>
        <p:nvSpPr>
          <p:cNvPr id="15" name="Text 13"/>
          <p:cNvSpPr/>
          <p:nvPr/>
        </p:nvSpPr>
        <p:spPr>
          <a:xfrm>
            <a:off x="4937760" y="1417320"/>
            <a:ext cx="3794760" cy="41148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License as soon as the 2026 version is available. Use for self-assessment, document loading, scoring, and compliance statements.</a:t>
            </a:r>
            <a:endParaRPr lang="en-US" sz="1200" dirty="0"/>
          </a:p>
        </p:txBody>
      </p:sp>
      <p:sp>
        <p:nvSpPr>
          <p:cNvPr id="16" name="Shape 14"/>
          <p:cNvSpPr/>
          <p:nvPr/>
        </p:nvSpPr>
        <p:spPr>
          <a:xfrm>
            <a:off x="365760" y="2148840"/>
            <a:ext cx="4114800" cy="109728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9" name="Text 17"/>
          <p:cNvSpPr/>
          <p:nvPr/>
        </p:nvSpPr>
        <p:spPr>
          <a:xfrm>
            <a:off x="531606" y="227685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Policy Updates &amp; FAQs</a:t>
            </a:r>
            <a:endParaRPr lang="en-US" sz="1300" dirty="0"/>
          </a:p>
        </p:txBody>
      </p:sp>
      <p:sp>
        <p:nvSpPr>
          <p:cNvPr id="20" name="Text 18"/>
          <p:cNvSpPr/>
          <p:nvPr/>
        </p:nvSpPr>
        <p:spPr>
          <a:xfrm>
            <a:off x="548640" y="2697480"/>
            <a:ext cx="3794760" cy="41148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Released March, July &amp; November (updates) and the 15th of each month (FAQs). Implement policy updates within 90 days. Visit ncqa.org/policy-updates.</a:t>
            </a:r>
            <a:endParaRPr lang="en-US" sz="1200" dirty="0"/>
          </a:p>
        </p:txBody>
      </p:sp>
      <p:sp>
        <p:nvSpPr>
          <p:cNvPr id="21" name="Shape 19"/>
          <p:cNvSpPr/>
          <p:nvPr/>
        </p:nvSpPr>
        <p:spPr>
          <a:xfrm>
            <a:off x="4754880" y="2148840"/>
            <a:ext cx="4114800" cy="109728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24" name="Text 22"/>
          <p:cNvSpPr/>
          <p:nvPr/>
        </p:nvSpPr>
        <p:spPr>
          <a:xfrm>
            <a:off x="4974514" y="227685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My NCQA (my.ncqa.org)</a:t>
            </a:r>
            <a:endParaRPr lang="en-US" sz="1300" dirty="0"/>
          </a:p>
        </p:txBody>
      </p:sp>
      <p:sp>
        <p:nvSpPr>
          <p:cNvPr id="25" name="Text 23"/>
          <p:cNvSpPr/>
          <p:nvPr/>
        </p:nvSpPr>
        <p:spPr>
          <a:xfrm>
            <a:off x="4937760" y="2697480"/>
            <a:ext cx="3794760" cy="41148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Submit policy clarification questions, access your survey team contacts, and manage your accreditation account.</a:t>
            </a:r>
            <a:endParaRPr lang="en-US" sz="1200" dirty="0"/>
          </a:p>
        </p:txBody>
      </p:sp>
      <p:sp>
        <p:nvSpPr>
          <p:cNvPr id="30" name="Text 28"/>
          <p:cNvSpPr/>
          <p:nvPr/>
        </p:nvSpPr>
        <p:spPr>
          <a:xfrm>
            <a:off x="548640" y="3977640"/>
            <a:ext cx="3794760" cy="411480"/>
          </a:xfrm>
          <a:prstGeom prst="rect">
            <a:avLst/>
          </a:prstGeom>
          <a:noFill/>
          <a:ln/>
        </p:spPr>
        <p:txBody>
          <a:bodyPr wrap="square" lIns="0" tIns="0" rIns="0" bIns="0" rtlCol="0" anchor="t"/>
          <a:lstStyle/>
          <a:p>
            <a:pPr marL="0" indent="0">
              <a:buNone/>
            </a:pPr>
            <a:endParaRPr lang="en-US" sz="1200" dirty="0"/>
          </a:p>
        </p:txBody>
      </p:sp>
      <p:sp>
        <p:nvSpPr>
          <p:cNvPr id="31" name="Shape 29"/>
          <p:cNvSpPr/>
          <p:nvPr/>
        </p:nvSpPr>
        <p:spPr>
          <a:xfrm>
            <a:off x="3060550" y="3429000"/>
            <a:ext cx="4114800" cy="109728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34" name="Text 32"/>
          <p:cNvSpPr/>
          <p:nvPr/>
        </p:nvSpPr>
        <p:spPr>
          <a:xfrm>
            <a:off x="3396722" y="355701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NCQA Customer Support</a:t>
            </a:r>
            <a:endParaRPr lang="en-US" sz="1300" dirty="0"/>
          </a:p>
        </p:txBody>
      </p:sp>
      <p:sp>
        <p:nvSpPr>
          <p:cNvPr id="35" name="Text 33"/>
          <p:cNvSpPr/>
          <p:nvPr/>
        </p:nvSpPr>
        <p:spPr>
          <a:xfrm>
            <a:off x="3270322" y="3977640"/>
            <a:ext cx="3794760" cy="41148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888-275-7585 | ncqa.org | Your assigned Account Services Consultant (ASC) is your primary point of contact.</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Your Next Steps: Getting Started</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Shape 4"/>
          <p:cNvSpPr/>
          <p:nvPr/>
        </p:nvSpPr>
        <p:spPr>
          <a:xfrm>
            <a:off x="365760" y="868680"/>
            <a:ext cx="640080" cy="594360"/>
          </a:xfrm>
          <a:prstGeom prst="rect">
            <a:avLst/>
          </a:prstGeom>
          <a:solidFill>
            <a:srgbClr val="028090"/>
          </a:solidFill>
          <a:ln w="12700">
            <a:solidFill>
              <a:srgbClr val="028090"/>
            </a:solidFill>
            <a:prstDash val="solid"/>
          </a:ln>
        </p:spPr>
        <p:txBody>
          <a:bodyPr/>
          <a:lstStyle/>
          <a:p>
            <a:endParaRPr lang="en-US"/>
          </a:p>
        </p:txBody>
      </p:sp>
      <p:sp>
        <p:nvSpPr>
          <p:cNvPr id="7" name="Text 5"/>
          <p:cNvSpPr/>
          <p:nvPr/>
        </p:nvSpPr>
        <p:spPr>
          <a:xfrm>
            <a:off x="365760" y="868680"/>
            <a:ext cx="640080" cy="594360"/>
          </a:xfrm>
          <a:prstGeom prst="rect">
            <a:avLst/>
          </a:prstGeom>
          <a:noFill/>
          <a:ln/>
        </p:spPr>
        <p:txBody>
          <a:bodyPr wrap="square" lIns="0" tIns="0" rIns="0" bIns="0" rtlCol="0" anchor="ctr"/>
          <a:lstStyle/>
          <a:p>
            <a:pPr marL="0" indent="0" algn="ctr">
              <a:buNone/>
            </a:pPr>
            <a:r>
              <a:rPr lang="en-US" sz="1500" b="1" dirty="0">
                <a:solidFill>
                  <a:srgbClr val="FFFFFF"/>
                </a:solidFill>
              </a:rPr>
              <a:t>01</a:t>
            </a:r>
            <a:endParaRPr lang="en-US" sz="1500" dirty="0"/>
          </a:p>
        </p:txBody>
      </p:sp>
      <p:sp>
        <p:nvSpPr>
          <p:cNvPr id="8" name="Text 6"/>
          <p:cNvSpPr/>
          <p:nvPr/>
        </p:nvSpPr>
        <p:spPr>
          <a:xfrm>
            <a:off x="1143000" y="886968"/>
            <a:ext cx="7589520" cy="256032"/>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Read the 2026 CM-LTSS Standards &amp; Guidelines</a:t>
            </a:r>
            <a:endParaRPr lang="en-US" sz="1400" dirty="0"/>
          </a:p>
        </p:txBody>
      </p:sp>
      <p:sp>
        <p:nvSpPr>
          <p:cNvPr id="9" name="Text 7"/>
          <p:cNvSpPr/>
          <p:nvPr/>
        </p:nvSpPr>
        <p:spPr>
          <a:xfrm>
            <a:off x="1143000" y="1170432"/>
            <a:ext cx="758952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Start with the Overview and Notable Changes section, then read each LTSS standard and its elements carefully.</a:t>
            </a:r>
            <a:endParaRPr lang="en-US" sz="1200" dirty="0"/>
          </a:p>
        </p:txBody>
      </p:sp>
      <p:sp>
        <p:nvSpPr>
          <p:cNvPr id="10" name="Shape 8"/>
          <p:cNvSpPr/>
          <p:nvPr/>
        </p:nvSpPr>
        <p:spPr>
          <a:xfrm>
            <a:off x="365760" y="1645920"/>
            <a:ext cx="640080" cy="594360"/>
          </a:xfrm>
          <a:prstGeom prst="rect">
            <a:avLst/>
          </a:prstGeom>
          <a:solidFill>
            <a:srgbClr val="028090"/>
          </a:solidFill>
          <a:ln w="12700">
            <a:solidFill>
              <a:srgbClr val="028090"/>
            </a:solidFill>
            <a:prstDash val="solid"/>
          </a:ln>
        </p:spPr>
        <p:txBody>
          <a:bodyPr/>
          <a:lstStyle/>
          <a:p>
            <a:endParaRPr lang="en-US"/>
          </a:p>
        </p:txBody>
      </p:sp>
      <p:sp>
        <p:nvSpPr>
          <p:cNvPr id="11" name="Text 9"/>
          <p:cNvSpPr/>
          <p:nvPr/>
        </p:nvSpPr>
        <p:spPr>
          <a:xfrm>
            <a:off x="365760" y="1645920"/>
            <a:ext cx="640080" cy="594360"/>
          </a:xfrm>
          <a:prstGeom prst="rect">
            <a:avLst/>
          </a:prstGeom>
          <a:noFill/>
          <a:ln/>
        </p:spPr>
        <p:txBody>
          <a:bodyPr wrap="square" lIns="0" tIns="0" rIns="0" bIns="0" rtlCol="0" anchor="ctr"/>
          <a:lstStyle/>
          <a:p>
            <a:pPr marL="0" indent="0" algn="ctr">
              <a:buNone/>
            </a:pPr>
            <a:r>
              <a:rPr lang="en-US" sz="1500" b="1" dirty="0">
                <a:solidFill>
                  <a:srgbClr val="FFFFFF"/>
                </a:solidFill>
              </a:rPr>
              <a:t>02</a:t>
            </a:r>
            <a:endParaRPr lang="en-US" sz="1500" dirty="0"/>
          </a:p>
        </p:txBody>
      </p:sp>
      <p:sp>
        <p:nvSpPr>
          <p:cNvPr id="12" name="Text 10"/>
          <p:cNvSpPr/>
          <p:nvPr/>
        </p:nvSpPr>
        <p:spPr>
          <a:xfrm>
            <a:off x="1143000" y="1664208"/>
            <a:ext cx="7589520" cy="256032"/>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Review the Administrative Policies &amp; Procedures</a:t>
            </a:r>
            <a:endParaRPr lang="en-US" sz="1400" dirty="0"/>
          </a:p>
        </p:txBody>
      </p:sp>
      <p:sp>
        <p:nvSpPr>
          <p:cNvPr id="13" name="Text 11"/>
          <p:cNvSpPr/>
          <p:nvPr/>
        </p:nvSpPr>
        <p:spPr>
          <a:xfrm>
            <a:off x="1143000" y="1947672"/>
            <a:ext cx="758952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Sections 1–5 govern eligibility, the survey process, reporting, and more. Know these before you apply.</a:t>
            </a:r>
            <a:endParaRPr lang="en-US" sz="1200" dirty="0"/>
          </a:p>
        </p:txBody>
      </p:sp>
      <p:sp>
        <p:nvSpPr>
          <p:cNvPr id="14" name="Shape 12"/>
          <p:cNvSpPr/>
          <p:nvPr/>
        </p:nvSpPr>
        <p:spPr>
          <a:xfrm>
            <a:off x="365760" y="2423160"/>
            <a:ext cx="640080" cy="594360"/>
          </a:xfrm>
          <a:prstGeom prst="rect">
            <a:avLst/>
          </a:prstGeom>
          <a:solidFill>
            <a:srgbClr val="028090"/>
          </a:solidFill>
          <a:ln w="12700">
            <a:solidFill>
              <a:srgbClr val="028090"/>
            </a:solidFill>
            <a:prstDash val="solid"/>
          </a:ln>
        </p:spPr>
        <p:txBody>
          <a:bodyPr/>
          <a:lstStyle/>
          <a:p>
            <a:endParaRPr lang="en-US"/>
          </a:p>
        </p:txBody>
      </p:sp>
      <p:sp>
        <p:nvSpPr>
          <p:cNvPr id="15" name="Text 13"/>
          <p:cNvSpPr/>
          <p:nvPr/>
        </p:nvSpPr>
        <p:spPr>
          <a:xfrm>
            <a:off x="365760" y="2423160"/>
            <a:ext cx="640080" cy="594360"/>
          </a:xfrm>
          <a:prstGeom prst="rect">
            <a:avLst/>
          </a:prstGeom>
          <a:noFill/>
          <a:ln/>
        </p:spPr>
        <p:txBody>
          <a:bodyPr wrap="square" lIns="0" tIns="0" rIns="0" bIns="0" rtlCol="0" anchor="ctr"/>
          <a:lstStyle/>
          <a:p>
            <a:pPr marL="0" indent="0" algn="ctr">
              <a:buNone/>
            </a:pPr>
            <a:r>
              <a:rPr lang="en-US" sz="1500" b="1" dirty="0">
                <a:solidFill>
                  <a:srgbClr val="FFFFFF"/>
                </a:solidFill>
              </a:rPr>
              <a:t>03</a:t>
            </a:r>
            <a:endParaRPr lang="en-US" sz="1500" dirty="0"/>
          </a:p>
        </p:txBody>
      </p:sp>
      <p:sp>
        <p:nvSpPr>
          <p:cNvPr id="16" name="Text 14"/>
          <p:cNvSpPr/>
          <p:nvPr/>
        </p:nvSpPr>
        <p:spPr>
          <a:xfrm>
            <a:off x="1143000" y="2441448"/>
            <a:ext cx="7589520" cy="256032"/>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Complete a Gap Analysis</a:t>
            </a:r>
            <a:endParaRPr lang="en-US" sz="1400" dirty="0"/>
          </a:p>
        </p:txBody>
      </p:sp>
      <p:sp>
        <p:nvSpPr>
          <p:cNvPr id="17" name="Text 15"/>
          <p:cNvSpPr/>
          <p:nvPr/>
        </p:nvSpPr>
        <p:spPr>
          <a:xfrm>
            <a:off x="1143000" y="2724912"/>
            <a:ext cx="758952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Map your current program to each LTSS standard. Identify gaps, must-pass risks, and IT dependencies early.</a:t>
            </a:r>
            <a:endParaRPr lang="en-US" sz="1200" dirty="0"/>
          </a:p>
        </p:txBody>
      </p:sp>
      <p:sp>
        <p:nvSpPr>
          <p:cNvPr id="18" name="Shape 16"/>
          <p:cNvSpPr/>
          <p:nvPr/>
        </p:nvSpPr>
        <p:spPr>
          <a:xfrm>
            <a:off x="365760" y="3200400"/>
            <a:ext cx="640080" cy="594360"/>
          </a:xfrm>
          <a:prstGeom prst="rect">
            <a:avLst/>
          </a:prstGeom>
          <a:solidFill>
            <a:srgbClr val="028090"/>
          </a:solidFill>
          <a:ln w="12700">
            <a:solidFill>
              <a:srgbClr val="028090"/>
            </a:solidFill>
            <a:prstDash val="solid"/>
          </a:ln>
        </p:spPr>
        <p:txBody>
          <a:bodyPr/>
          <a:lstStyle/>
          <a:p>
            <a:endParaRPr lang="en-US"/>
          </a:p>
        </p:txBody>
      </p:sp>
      <p:sp>
        <p:nvSpPr>
          <p:cNvPr id="19" name="Text 17"/>
          <p:cNvSpPr/>
          <p:nvPr/>
        </p:nvSpPr>
        <p:spPr>
          <a:xfrm>
            <a:off x="365760" y="3200400"/>
            <a:ext cx="640080" cy="594360"/>
          </a:xfrm>
          <a:prstGeom prst="rect">
            <a:avLst/>
          </a:prstGeom>
          <a:noFill/>
          <a:ln/>
        </p:spPr>
        <p:txBody>
          <a:bodyPr wrap="square" lIns="0" tIns="0" rIns="0" bIns="0" rtlCol="0" anchor="ctr"/>
          <a:lstStyle/>
          <a:p>
            <a:pPr marL="0" indent="0" algn="ctr">
              <a:buNone/>
            </a:pPr>
            <a:r>
              <a:rPr lang="en-US" sz="1500" b="1" dirty="0">
                <a:solidFill>
                  <a:srgbClr val="FFFFFF"/>
                </a:solidFill>
              </a:rPr>
              <a:t>04</a:t>
            </a:r>
            <a:endParaRPr lang="en-US" sz="1500" dirty="0"/>
          </a:p>
        </p:txBody>
      </p:sp>
      <p:sp>
        <p:nvSpPr>
          <p:cNvPr id="20" name="Text 18"/>
          <p:cNvSpPr/>
          <p:nvPr/>
        </p:nvSpPr>
        <p:spPr>
          <a:xfrm>
            <a:off x="1143000" y="3218688"/>
            <a:ext cx="7589520" cy="256032"/>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Assemble Your Core Team</a:t>
            </a:r>
            <a:endParaRPr lang="en-US" sz="1400" dirty="0"/>
          </a:p>
        </p:txBody>
      </p:sp>
      <p:sp>
        <p:nvSpPr>
          <p:cNvPr id="21" name="Text 19"/>
          <p:cNvSpPr/>
          <p:nvPr/>
        </p:nvSpPr>
        <p:spPr>
          <a:xfrm>
            <a:off x="1143000" y="3502152"/>
            <a:ext cx="758952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Identify your project manager and ensure all key departments have a designated accreditation liaison.</a:t>
            </a:r>
            <a:endParaRPr lang="en-US" sz="1200" dirty="0"/>
          </a:p>
        </p:txBody>
      </p:sp>
      <p:sp>
        <p:nvSpPr>
          <p:cNvPr id="22" name="Shape 20"/>
          <p:cNvSpPr/>
          <p:nvPr/>
        </p:nvSpPr>
        <p:spPr>
          <a:xfrm>
            <a:off x="365760" y="3977640"/>
            <a:ext cx="640080" cy="594360"/>
          </a:xfrm>
          <a:prstGeom prst="rect">
            <a:avLst/>
          </a:prstGeom>
          <a:solidFill>
            <a:srgbClr val="028090"/>
          </a:solidFill>
          <a:ln w="12700">
            <a:solidFill>
              <a:srgbClr val="028090"/>
            </a:solidFill>
            <a:prstDash val="solid"/>
          </a:ln>
        </p:spPr>
        <p:txBody>
          <a:bodyPr/>
          <a:lstStyle/>
          <a:p>
            <a:endParaRPr lang="en-US"/>
          </a:p>
        </p:txBody>
      </p:sp>
      <p:sp>
        <p:nvSpPr>
          <p:cNvPr id="23" name="Text 21"/>
          <p:cNvSpPr/>
          <p:nvPr/>
        </p:nvSpPr>
        <p:spPr>
          <a:xfrm>
            <a:off x="365760" y="3977640"/>
            <a:ext cx="640080" cy="594360"/>
          </a:xfrm>
          <a:prstGeom prst="rect">
            <a:avLst/>
          </a:prstGeom>
          <a:noFill/>
          <a:ln/>
        </p:spPr>
        <p:txBody>
          <a:bodyPr wrap="square" lIns="0" tIns="0" rIns="0" bIns="0" rtlCol="0" anchor="ctr"/>
          <a:lstStyle/>
          <a:p>
            <a:pPr marL="0" indent="0" algn="ctr">
              <a:buNone/>
            </a:pPr>
            <a:r>
              <a:rPr lang="en-US" sz="1500" b="1" dirty="0">
                <a:solidFill>
                  <a:srgbClr val="FFFFFF"/>
                </a:solidFill>
              </a:rPr>
              <a:t>05</a:t>
            </a:r>
            <a:endParaRPr lang="en-US" sz="1500" dirty="0"/>
          </a:p>
        </p:txBody>
      </p:sp>
      <p:sp>
        <p:nvSpPr>
          <p:cNvPr id="24" name="Text 22"/>
          <p:cNvSpPr/>
          <p:nvPr/>
        </p:nvSpPr>
        <p:spPr>
          <a:xfrm>
            <a:off x="1143000" y="3995928"/>
            <a:ext cx="7589520" cy="256032"/>
          </a:xfrm>
          <a:prstGeom prst="rect">
            <a:avLst/>
          </a:prstGeom>
          <a:noFill/>
          <a:ln/>
        </p:spPr>
        <p:txBody>
          <a:bodyPr wrap="square" lIns="0" tIns="0" rIns="0" bIns="0" rtlCol="0" anchor="ctr"/>
          <a:lstStyle/>
          <a:p>
            <a:pPr marL="0" indent="0">
              <a:buNone/>
            </a:pPr>
            <a:r>
              <a:rPr lang="en-US" sz="1400" b="1" dirty="0">
                <a:solidFill>
                  <a:srgbClr val="0A2E52"/>
                </a:solidFill>
                <a:latin typeface="Calibri" pitchFamily="34" charset="0"/>
                <a:ea typeface="Calibri" pitchFamily="34" charset="-122"/>
                <a:cs typeface="Calibri" pitchFamily="34" charset="-120"/>
              </a:rPr>
              <a:t>Connect with Your NCQA ASC</a:t>
            </a:r>
            <a:endParaRPr lang="en-US" sz="1400" dirty="0"/>
          </a:p>
        </p:txBody>
      </p:sp>
      <p:sp>
        <p:nvSpPr>
          <p:cNvPr id="25" name="Text 23"/>
          <p:cNvSpPr/>
          <p:nvPr/>
        </p:nvSpPr>
        <p:spPr>
          <a:xfrm>
            <a:off x="1143000" y="4279392"/>
            <a:ext cx="7589520" cy="347472"/>
          </a:xfrm>
          <a:prstGeom prst="rect">
            <a:avLst/>
          </a:prstGeom>
          <a:noFill/>
          <a:ln/>
        </p:spPr>
        <p:txBody>
          <a:bodyPr wrap="square" lIns="0" tIns="0" rIns="0" bIns="0" rtlCol="0" anchor="ctr"/>
          <a:lstStyle/>
          <a:p>
            <a:pPr marL="0" indent="0">
              <a:buNone/>
            </a:pPr>
            <a:r>
              <a:rPr lang="en-US" sz="1200" dirty="0">
                <a:solidFill>
                  <a:srgbClr val="1E293B"/>
                </a:solidFill>
                <a:latin typeface="Calibri" pitchFamily="34" charset="0"/>
                <a:ea typeface="Calibri" pitchFamily="34" charset="-122"/>
                <a:cs typeface="Calibri" pitchFamily="34" charset="-120"/>
              </a:rPr>
              <a:t>Reach out to NCQA Customer Support (888-275-7585) or my.ncqa.org to get connected with your Account Services Consultant.</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9144000" cy="777240"/>
          </a:xfrm>
          <a:prstGeom prst="rect">
            <a:avLst/>
          </a:prstGeom>
          <a:solidFill>
            <a:srgbClr val="0A2E52"/>
          </a:solidFill>
          <a:ln w="12700">
            <a:solidFill>
              <a:srgbClr val="0A2E52"/>
            </a:solidFill>
            <a:prstDash val="solid"/>
          </a:ln>
        </p:spPr>
        <p:txBody>
          <a:bodyPr/>
          <a:lstStyle/>
          <a:p>
            <a:endParaRPr lang="en-US"/>
          </a:p>
        </p:txBody>
      </p:sp>
      <p:sp>
        <p:nvSpPr>
          <p:cNvPr id="3" name="Text 1"/>
          <p:cNvSpPr/>
          <p:nvPr/>
        </p:nvSpPr>
        <p:spPr>
          <a:xfrm>
            <a:off x="365760" y="73152"/>
            <a:ext cx="8412480" cy="630936"/>
          </a:xfrm>
          <a:prstGeom prst="rect">
            <a:avLst/>
          </a:prstGeom>
          <a:noFill/>
          <a:ln/>
        </p:spPr>
        <p:txBody>
          <a:bodyPr wrap="square" lIns="0" tIns="0" rIns="0" bIns="0"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Staying Current Year-Round</a:t>
            </a:r>
            <a:endParaRPr lang="en-US" sz="2400" dirty="0"/>
          </a:p>
        </p:txBody>
      </p:sp>
      <p:sp>
        <p:nvSpPr>
          <p:cNvPr id="4" name="Shape 2"/>
          <p:cNvSpPr/>
          <p:nvPr/>
        </p:nvSpPr>
        <p:spPr>
          <a:xfrm>
            <a:off x="0" y="4892040"/>
            <a:ext cx="9144000" cy="251460"/>
          </a:xfrm>
          <a:prstGeom prst="rect">
            <a:avLst/>
          </a:prstGeom>
          <a:solidFill>
            <a:srgbClr val="028090"/>
          </a:solidFill>
          <a:ln w="12700">
            <a:solidFill>
              <a:srgbClr val="028090"/>
            </a:solidFill>
            <a:prstDash val="solid"/>
          </a:ln>
        </p:spPr>
        <p:txBody>
          <a:bodyPr/>
          <a:lstStyle/>
          <a:p>
            <a:endParaRPr lang="en-US"/>
          </a:p>
        </p:txBody>
      </p:sp>
      <p:sp>
        <p:nvSpPr>
          <p:cNvPr id="5" name="Text 3"/>
          <p:cNvSpPr/>
          <p:nvPr/>
        </p:nvSpPr>
        <p:spPr>
          <a:xfrm>
            <a:off x="365760" y="4901184"/>
            <a:ext cx="8229600" cy="228600"/>
          </a:xfrm>
          <a:prstGeom prst="rect">
            <a:avLst/>
          </a:prstGeom>
          <a:noFill/>
          <a:ln/>
        </p:spPr>
        <p:txBody>
          <a:bodyPr wrap="square" lIns="0" tIns="0" rIns="0" bIns="0" rtlCol="0" anchor="ctr"/>
          <a:lstStyle/>
          <a:p>
            <a:pPr marL="0" indent="0" algn="l">
              <a:buNone/>
            </a:pPr>
            <a:r>
              <a:rPr lang="en-US" sz="900" dirty="0">
                <a:solidFill>
                  <a:srgbClr val="FFFFFF"/>
                </a:solidFill>
                <a:latin typeface="Calibri" pitchFamily="34" charset="0"/>
                <a:ea typeface="Calibri" pitchFamily="34" charset="-122"/>
                <a:cs typeface="Calibri" pitchFamily="34" charset="-120"/>
              </a:rPr>
              <a:t>ncqa.org | 2026 CM-LTSS Accreditation</a:t>
            </a:r>
            <a:endParaRPr lang="en-US" sz="900" dirty="0"/>
          </a:p>
        </p:txBody>
      </p:sp>
      <p:sp>
        <p:nvSpPr>
          <p:cNvPr id="6" name="Text 4"/>
          <p:cNvSpPr/>
          <p:nvPr/>
        </p:nvSpPr>
        <p:spPr>
          <a:xfrm>
            <a:off x="457200" y="868680"/>
            <a:ext cx="8229600" cy="365760"/>
          </a:xfrm>
          <a:prstGeom prst="rect">
            <a:avLst/>
          </a:prstGeom>
          <a:noFill/>
          <a:ln/>
        </p:spPr>
        <p:txBody>
          <a:bodyPr wrap="square" lIns="0" tIns="0" rIns="0" bIns="0" rtlCol="0" anchor="ctr"/>
          <a:lstStyle/>
          <a:p>
            <a:pPr marL="0" indent="0">
              <a:buNone/>
            </a:pPr>
            <a:r>
              <a:rPr lang="en-US" sz="1400" i="1" dirty="0">
                <a:solidFill>
                  <a:srgbClr val="028090"/>
                </a:solidFill>
                <a:latin typeface="Calibri" pitchFamily="34" charset="0"/>
                <a:ea typeface="Calibri" pitchFamily="34" charset="-122"/>
                <a:cs typeface="Calibri" pitchFamily="34" charset="-120"/>
              </a:rPr>
              <a:t>Accreditation readiness is not a one-time event. Build a culture of continuous readiness.</a:t>
            </a:r>
            <a:endParaRPr lang="en-US" sz="1400" dirty="0"/>
          </a:p>
        </p:txBody>
      </p:sp>
      <p:sp>
        <p:nvSpPr>
          <p:cNvPr id="7" name="Shape 5"/>
          <p:cNvSpPr/>
          <p:nvPr/>
        </p:nvSpPr>
        <p:spPr>
          <a:xfrm>
            <a:off x="365760" y="1417320"/>
            <a:ext cx="4114800" cy="11887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0" name="Text 8"/>
          <p:cNvSpPr/>
          <p:nvPr/>
        </p:nvSpPr>
        <p:spPr>
          <a:xfrm>
            <a:off x="477818" y="154533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Public Comment</a:t>
            </a:r>
            <a:endParaRPr lang="en-US" sz="1300" dirty="0"/>
          </a:p>
        </p:txBody>
      </p:sp>
      <p:sp>
        <p:nvSpPr>
          <p:cNvPr id="11" name="Text 9"/>
          <p:cNvSpPr/>
          <p:nvPr/>
        </p:nvSpPr>
        <p:spPr>
          <a:xfrm>
            <a:off x="548640" y="1965960"/>
            <a:ext cx="3794760" cy="50292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NCQA solicits input on proposed standard changes before release. Participate to shape future requirements.</a:t>
            </a:r>
            <a:endParaRPr lang="en-US" sz="1200" dirty="0"/>
          </a:p>
        </p:txBody>
      </p:sp>
      <p:sp>
        <p:nvSpPr>
          <p:cNvPr id="12" name="Shape 10"/>
          <p:cNvSpPr/>
          <p:nvPr/>
        </p:nvSpPr>
        <p:spPr>
          <a:xfrm>
            <a:off x="4754880" y="1417320"/>
            <a:ext cx="4114800" cy="11887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15" name="Text 13"/>
          <p:cNvSpPr/>
          <p:nvPr/>
        </p:nvSpPr>
        <p:spPr>
          <a:xfrm>
            <a:off x="4956584" y="154533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New Standards</a:t>
            </a:r>
            <a:endParaRPr lang="en-US" sz="1300" dirty="0"/>
          </a:p>
        </p:txBody>
      </p:sp>
      <p:sp>
        <p:nvSpPr>
          <p:cNvPr id="16" name="Text 14"/>
          <p:cNvSpPr/>
          <p:nvPr/>
        </p:nvSpPr>
        <p:spPr>
          <a:xfrm>
            <a:off x="4937760" y="1965960"/>
            <a:ext cx="3794760" cy="50292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Released ~12 months before effective date. Monitor ncqa.org for announcements and start preparing early.</a:t>
            </a:r>
            <a:endParaRPr lang="en-US" sz="1200" dirty="0"/>
          </a:p>
        </p:txBody>
      </p:sp>
      <p:sp>
        <p:nvSpPr>
          <p:cNvPr id="17" name="Shape 15"/>
          <p:cNvSpPr/>
          <p:nvPr/>
        </p:nvSpPr>
        <p:spPr>
          <a:xfrm>
            <a:off x="365760" y="2788920"/>
            <a:ext cx="4114800" cy="11887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20" name="Text 18"/>
          <p:cNvSpPr/>
          <p:nvPr/>
        </p:nvSpPr>
        <p:spPr>
          <a:xfrm>
            <a:off x="477818" y="291693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Policy Updates</a:t>
            </a:r>
            <a:endParaRPr lang="en-US" sz="1300" dirty="0"/>
          </a:p>
        </p:txBody>
      </p:sp>
      <p:sp>
        <p:nvSpPr>
          <p:cNvPr id="21" name="Text 19"/>
          <p:cNvSpPr/>
          <p:nvPr/>
        </p:nvSpPr>
        <p:spPr>
          <a:xfrm>
            <a:off x="548640" y="3337560"/>
            <a:ext cx="3794760" cy="50292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Released March, July &amp; November. Implement within 90 days. Share with business partners and delegates immediately.</a:t>
            </a:r>
            <a:endParaRPr lang="en-US" sz="1200" dirty="0"/>
          </a:p>
        </p:txBody>
      </p:sp>
      <p:sp>
        <p:nvSpPr>
          <p:cNvPr id="22" name="Shape 20"/>
          <p:cNvSpPr/>
          <p:nvPr/>
        </p:nvSpPr>
        <p:spPr>
          <a:xfrm>
            <a:off x="4754880" y="2788920"/>
            <a:ext cx="4114800" cy="1188720"/>
          </a:xfrm>
          <a:prstGeom prst="rect">
            <a:avLst/>
          </a:prstGeom>
          <a:solidFill>
            <a:srgbClr val="F4F9FB"/>
          </a:solidFill>
          <a:ln/>
          <a:effectLst>
            <a:outerShdw blurRad="76200" dist="25400" dir="8100000" algn="bl" rotWithShape="0">
              <a:srgbClr val="000000">
                <a:alpha val="10000"/>
              </a:srgbClr>
            </a:outerShdw>
          </a:effectLst>
        </p:spPr>
        <p:txBody>
          <a:bodyPr/>
          <a:lstStyle/>
          <a:p>
            <a:endParaRPr lang="en-US"/>
          </a:p>
        </p:txBody>
      </p:sp>
      <p:sp>
        <p:nvSpPr>
          <p:cNvPr id="25" name="Text 23"/>
          <p:cNvSpPr/>
          <p:nvPr/>
        </p:nvSpPr>
        <p:spPr>
          <a:xfrm>
            <a:off x="4902797" y="2916936"/>
            <a:ext cx="3291840" cy="320040"/>
          </a:xfrm>
          <a:prstGeom prst="rect">
            <a:avLst/>
          </a:prstGeom>
          <a:noFill/>
          <a:ln/>
        </p:spPr>
        <p:txBody>
          <a:bodyPr wrap="square" lIns="0" tIns="0" rIns="0" bIns="0" rtlCol="0" anchor="ctr"/>
          <a:lstStyle/>
          <a:p>
            <a:pPr marL="0" indent="0">
              <a:buNone/>
            </a:pPr>
            <a:r>
              <a:rPr lang="en-US" sz="1300" b="1" dirty="0">
                <a:solidFill>
                  <a:srgbClr val="0A2E52"/>
                </a:solidFill>
                <a:latin typeface="Calibri" pitchFamily="34" charset="0"/>
                <a:ea typeface="Calibri" pitchFamily="34" charset="-122"/>
                <a:cs typeface="Calibri" pitchFamily="34" charset="-120"/>
              </a:rPr>
              <a:t>FAQs</a:t>
            </a:r>
            <a:endParaRPr lang="en-US" sz="1300" dirty="0"/>
          </a:p>
        </p:txBody>
      </p:sp>
      <p:sp>
        <p:nvSpPr>
          <p:cNvPr id="26" name="Text 24"/>
          <p:cNvSpPr/>
          <p:nvPr/>
        </p:nvSpPr>
        <p:spPr>
          <a:xfrm>
            <a:off x="4937760" y="3337560"/>
            <a:ext cx="3794760" cy="502920"/>
          </a:xfrm>
          <a:prstGeom prst="rect">
            <a:avLst/>
          </a:prstGeom>
          <a:noFill/>
          <a:ln/>
        </p:spPr>
        <p:txBody>
          <a:bodyPr wrap="square" lIns="0" tIns="0" rIns="0" bIns="0" rtlCol="0" anchor="t"/>
          <a:lstStyle/>
          <a:p>
            <a:pPr marL="0" indent="0">
              <a:buNone/>
            </a:pPr>
            <a:r>
              <a:rPr lang="en-US" sz="1200" dirty="0">
                <a:solidFill>
                  <a:srgbClr val="1E293B"/>
                </a:solidFill>
                <a:latin typeface="Calibri" pitchFamily="34" charset="0"/>
                <a:ea typeface="Calibri" pitchFamily="34" charset="-122"/>
                <a:cs typeface="Calibri" pitchFamily="34" charset="-120"/>
              </a:rPr>
              <a:t>Released the 15th of each month. Not policy changes — but clarify how surveyors apply standards. Read them monthly.</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7">
    <p:bg>
      <p:bgPr>
        <a:solidFill>
          <a:srgbClr val="0A2E52"/>
        </a:solidFill>
        <a:effectLst/>
      </p:bgPr>
    </p:bg>
    <p:spTree>
      <p:nvGrpSpPr>
        <p:cNvPr id="1" name=""/>
        <p:cNvGrpSpPr/>
        <p:nvPr/>
      </p:nvGrpSpPr>
      <p:grpSpPr>
        <a:xfrm>
          <a:off x="0" y="0"/>
          <a:ext cx="0" cy="0"/>
          <a:chOff x="0" y="0"/>
          <a:chExt cx="0" cy="0"/>
        </a:xfrm>
      </p:grpSpPr>
      <p:sp>
        <p:nvSpPr>
          <p:cNvPr id="2" name="Shape 0"/>
          <p:cNvSpPr/>
          <p:nvPr/>
        </p:nvSpPr>
        <p:spPr>
          <a:xfrm>
            <a:off x="0" y="0"/>
            <a:ext cx="9144000" cy="73152"/>
          </a:xfrm>
          <a:prstGeom prst="rect">
            <a:avLst/>
          </a:prstGeom>
          <a:solidFill>
            <a:srgbClr val="02C39A"/>
          </a:solidFill>
          <a:ln w="12700">
            <a:solidFill>
              <a:srgbClr val="02C39A"/>
            </a:solidFill>
            <a:prstDash val="solid"/>
          </a:ln>
        </p:spPr>
        <p:txBody>
          <a:bodyPr/>
          <a:lstStyle/>
          <a:p>
            <a:endParaRPr lang="en-US"/>
          </a:p>
        </p:txBody>
      </p:sp>
      <p:sp>
        <p:nvSpPr>
          <p:cNvPr id="3" name="Shape 1"/>
          <p:cNvSpPr/>
          <p:nvPr/>
        </p:nvSpPr>
        <p:spPr>
          <a:xfrm>
            <a:off x="0" y="4663440"/>
            <a:ext cx="9144000" cy="480060"/>
          </a:xfrm>
          <a:prstGeom prst="rect">
            <a:avLst/>
          </a:prstGeom>
          <a:solidFill>
            <a:srgbClr val="028090"/>
          </a:solidFill>
          <a:ln w="12700">
            <a:solidFill>
              <a:srgbClr val="028090"/>
            </a:solidFill>
            <a:prstDash val="solid"/>
          </a:ln>
        </p:spPr>
        <p:txBody>
          <a:bodyPr/>
          <a:lstStyle/>
          <a:p>
            <a:endParaRPr lang="en-US"/>
          </a:p>
        </p:txBody>
      </p:sp>
      <p:sp>
        <p:nvSpPr>
          <p:cNvPr id="4" name="Shape 2"/>
          <p:cNvSpPr/>
          <p:nvPr/>
        </p:nvSpPr>
        <p:spPr>
          <a:xfrm>
            <a:off x="0" y="73152"/>
            <a:ext cx="228600" cy="4590288"/>
          </a:xfrm>
          <a:prstGeom prst="rect">
            <a:avLst/>
          </a:prstGeom>
          <a:solidFill>
            <a:srgbClr val="02C39A"/>
          </a:solidFill>
          <a:ln w="12700">
            <a:solidFill>
              <a:srgbClr val="02C39A"/>
            </a:solidFill>
            <a:prstDash val="solid"/>
          </a:ln>
        </p:spPr>
        <p:txBody>
          <a:bodyPr/>
          <a:lstStyle/>
          <a:p>
            <a:endParaRPr lang="en-US"/>
          </a:p>
        </p:txBody>
      </p:sp>
      <p:sp>
        <p:nvSpPr>
          <p:cNvPr id="5" name="Text 3"/>
          <p:cNvSpPr/>
          <p:nvPr/>
        </p:nvSpPr>
        <p:spPr>
          <a:xfrm>
            <a:off x="502920" y="1097280"/>
            <a:ext cx="8138160" cy="914400"/>
          </a:xfrm>
          <a:prstGeom prst="rect">
            <a:avLst/>
          </a:prstGeom>
          <a:noFill/>
          <a:ln/>
        </p:spPr>
        <p:txBody>
          <a:bodyPr wrap="square" lIns="0" tIns="0" rIns="0" bIns="0" rtlCol="0" anchor="ctr"/>
          <a:lstStyle/>
          <a:p>
            <a:pPr marL="0" indent="0" algn="l">
              <a:buNone/>
            </a:pPr>
            <a:r>
              <a:rPr lang="en-US" sz="4800" b="1" dirty="0">
                <a:solidFill>
                  <a:srgbClr val="FFFFFF"/>
                </a:solidFill>
                <a:latin typeface="Calibri" pitchFamily="34" charset="0"/>
                <a:ea typeface="Calibri" pitchFamily="34" charset="-122"/>
                <a:cs typeface="Calibri" pitchFamily="34" charset="-120"/>
              </a:rPr>
              <a:t>Thank You</a:t>
            </a:r>
            <a:endParaRPr lang="en-US" sz="4800" dirty="0"/>
          </a:p>
        </p:txBody>
      </p:sp>
      <p:sp>
        <p:nvSpPr>
          <p:cNvPr id="6" name="Text 4"/>
          <p:cNvSpPr/>
          <p:nvPr/>
        </p:nvSpPr>
        <p:spPr>
          <a:xfrm>
            <a:off x="502920" y="2103120"/>
            <a:ext cx="8138160" cy="457200"/>
          </a:xfrm>
          <a:prstGeom prst="rect">
            <a:avLst/>
          </a:prstGeom>
          <a:noFill/>
          <a:ln/>
        </p:spPr>
        <p:txBody>
          <a:bodyPr wrap="square" lIns="0" tIns="0" rIns="0" bIns="0" rtlCol="0" anchor="ctr"/>
          <a:lstStyle/>
          <a:p>
            <a:pPr marL="0" indent="0" algn="l">
              <a:buNone/>
            </a:pPr>
            <a:r>
              <a:rPr lang="en-US" sz="2000" dirty="0">
                <a:solidFill>
                  <a:srgbClr val="C9E8F0"/>
                </a:solidFill>
                <a:latin typeface="Calibri" pitchFamily="34" charset="0"/>
                <a:ea typeface="Calibri" pitchFamily="34" charset="-122"/>
                <a:cs typeface="Calibri" pitchFamily="34" charset="-120"/>
              </a:rPr>
              <a:t>We're here to support your success.</a:t>
            </a:r>
            <a:endParaRPr lang="en-US" sz="2000" dirty="0"/>
          </a:p>
        </p:txBody>
      </p:sp>
      <p:sp>
        <p:nvSpPr>
          <p:cNvPr id="7" name="Text 5"/>
          <p:cNvSpPr/>
          <p:nvPr/>
        </p:nvSpPr>
        <p:spPr>
          <a:xfrm>
            <a:off x="502920" y="2743200"/>
            <a:ext cx="8138160" cy="146304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NCQA Customer Support: </a:t>
            </a:r>
            <a:r>
              <a:rPr lang="en-US" sz="1500" dirty="0">
                <a:solidFill>
                  <a:srgbClr val="FFFFFF"/>
                </a:solidFill>
                <a:latin typeface="Calibri" pitchFamily="34" charset="0"/>
                <a:ea typeface="Calibri" pitchFamily="34" charset="-122"/>
                <a:cs typeface="Calibri" pitchFamily="34" charset="-120"/>
              </a:rPr>
              <a:t>888-275-7585
</a:t>
            </a:r>
            <a:r>
              <a:rPr lang="en-US" sz="1500" b="1" dirty="0">
                <a:solidFill>
                  <a:srgbClr val="FFFFFF"/>
                </a:solidFill>
                <a:latin typeface="Calibri" pitchFamily="34" charset="0"/>
                <a:ea typeface="Calibri" pitchFamily="34" charset="-122"/>
                <a:cs typeface="Calibri" pitchFamily="34" charset="-120"/>
              </a:rPr>
              <a:t>Policy Questions &amp; Clarifications: </a:t>
            </a:r>
            <a:r>
              <a:rPr lang="en-US" sz="1500" dirty="0">
                <a:solidFill>
                  <a:srgbClr val="FFFFFF"/>
                </a:solidFill>
                <a:latin typeface="Calibri" pitchFamily="34" charset="0"/>
                <a:ea typeface="Calibri" pitchFamily="34" charset="-122"/>
                <a:cs typeface="Calibri" pitchFamily="34" charset="-120"/>
              </a:rPr>
              <a:t>my.ncqa.org
</a:t>
            </a:r>
            <a:r>
              <a:rPr lang="en-US" sz="1500" b="1" dirty="0">
                <a:solidFill>
                  <a:srgbClr val="FFFFFF"/>
                </a:solidFill>
                <a:latin typeface="Calibri" pitchFamily="34" charset="0"/>
                <a:ea typeface="Calibri" pitchFamily="34" charset="-122"/>
                <a:cs typeface="Calibri" pitchFamily="34" charset="-120"/>
              </a:rPr>
              <a:t>Standards, Resources &amp; Policy Updates: </a:t>
            </a:r>
            <a:r>
              <a:rPr lang="en-US" sz="1500" dirty="0">
                <a:solidFill>
                  <a:srgbClr val="FFFFFF"/>
                </a:solidFill>
                <a:latin typeface="Calibri" pitchFamily="34" charset="0"/>
                <a:ea typeface="Calibri" pitchFamily="34" charset="-122"/>
                <a:cs typeface="Calibri" pitchFamily="34" charset="-120"/>
              </a:rPr>
              <a:t>ncqa.org</a:t>
            </a:r>
            <a:endParaRPr lang="en-US" sz="1500" dirty="0"/>
          </a:p>
        </p:txBody>
      </p:sp>
      <p:sp>
        <p:nvSpPr>
          <p:cNvPr id="8" name="Text 6"/>
          <p:cNvSpPr/>
          <p:nvPr/>
        </p:nvSpPr>
        <p:spPr>
          <a:xfrm>
            <a:off x="502920" y="4709160"/>
            <a:ext cx="8229600" cy="365760"/>
          </a:xfrm>
          <a:prstGeom prst="rect">
            <a:avLst/>
          </a:prstGeom>
          <a:noFill/>
          <a:ln/>
        </p:spPr>
        <p:txBody>
          <a:bodyPr wrap="square" lIns="0" tIns="0" rIns="0" bIns="0" rtlCol="0" anchor="ctr"/>
          <a:lstStyle/>
          <a:p>
            <a:pPr marL="0" indent="0" algn="l">
              <a:buNone/>
            </a:pPr>
            <a:r>
              <a:rPr lang="en-US" sz="1000" dirty="0">
                <a:solidFill>
                  <a:srgbClr val="FFFFFF"/>
                </a:solidFill>
                <a:latin typeface="Calibri" pitchFamily="34" charset="0"/>
                <a:ea typeface="Calibri" pitchFamily="34" charset="-122"/>
                <a:cs typeface="Calibri" pitchFamily="34" charset="-120"/>
              </a:rPr>
              <a:t>© 2025 National Committee for Quality Assurance | All rights reserved</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1016</TotalTime>
  <Words>6844</Words>
  <Application>Microsoft Office PowerPoint</Application>
  <PresentationFormat>On-screen Show (16:9)</PresentationFormat>
  <Paragraphs>616</Paragraphs>
  <Slides>34</Slides>
  <Notes>34</Notes>
  <HiddenSlides>9</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CM-LTSS Accreditation: New Organization Orientation Guide</dc:title>
  <dc:subject>PptxGenJS Presentation</dc:subject>
  <dc:creator>NCQA</dc:creator>
  <cp:lastModifiedBy>Amelia Bedri</cp:lastModifiedBy>
  <cp:revision>19</cp:revision>
  <dcterms:created xsi:type="dcterms:W3CDTF">2026-06-15T16:16:12Z</dcterms:created>
  <dcterms:modified xsi:type="dcterms:W3CDTF">2026-08-19T13:52:36Z</dcterms:modified>
</cp:coreProperties>
</file>