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220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BF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BF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BF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402080"/>
            <a:ext cx="10058400" cy="236220"/>
          </a:xfrm>
          <a:custGeom>
            <a:avLst/>
            <a:gdLst/>
            <a:ahLst/>
            <a:cxnLst/>
            <a:rect l="l" t="t" r="r" b="b"/>
            <a:pathLst>
              <a:path w="10058400" h="236219">
                <a:moveTo>
                  <a:pt x="10058400" y="236220"/>
                </a:moveTo>
                <a:lnTo>
                  <a:pt x="0" y="236220"/>
                </a:lnTo>
                <a:lnTo>
                  <a:pt x="0" y="0"/>
                </a:lnTo>
                <a:lnTo>
                  <a:pt x="10058400" y="0"/>
                </a:lnTo>
                <a:lnTo>
                  <a:pt x="10058400" y="236220"/>
                </a:lnTo>
                <a:close/>
              </a:path>
            </a:pathLst>
          </a:custGeom>
          <a:solidFill>
            <a:srgbClr val="B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480048"/>
            <a:ext cx="10058400" cy="234950"/>
          </a:xfrm>
          <a:custGeom>
            <a:avLst/>
            <a:gdLst/>
            <a:ahLst/>
            <a:cxnLst/>
            <a:rect l="l" t="t" r="r" b="b"/>
            <a:pathLst>
              <a:path w="10058400" h="234950">
                <a:moveTo>
                  <a:pt x="10058400" y="234696"/>
                </a:moveTo>
                <a:lnTo>
                  <a:pt x="0" y="234696"/>
                </a:lnTo>
                <a:lnTo>
                  <a:pt x="0" y="0"/>
                </a:lnTo>
                <a:lnTo>
                  <a:pt x="10058400" y="0"/>
                </a:lnTo>
                <a:lnTo>
                  <a:pt x="10058400" y="234696"/>
                </a:lnTo>
                <a:close/>
              </a:path>
            </a:pathLst>
          </a:custGeom>
          <a:solidFill>
            <a:srgbClr val="B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385814" y="6256251"/>
            <a:ext cx="421640" cy="330835"/>
          </a:xfrm>
          <a:custGeom>
            <a:avLst/>
            <a:gdLst/>
            <a:ahLst/>
            <a:cxnLst/>
            <a:rect l="l" t="t" r="r" b="b"/>
            <a:pathLst>
              <a:path w="421640" h="330834">
                <a:moveTo>
                  <a:pt x="207765" y="330476"/>
                </a:moveTo>
                <a:lnTo>
                  <a:pt x="158997" y="325087"/>
                </a:lnTo>
                <a:lnTo>
                  <a:pt x="135780" y="317149"/>
                </a:lnTo>
                <a:lnTo>
                  <a:pt x="143758" y="319809"/>
                </a:lnTo>
                <a:lnTo>
                  <a:pt x="162046" y="324380"/>
                </a:lnTo>
                <a:lnTo>
                  <a:pt x="169666" y="325904"/>
                </a:lnTo>
                <a:lnTo>
                  <a:pt x="180334" y="327428"/>
                </a:lnTo>
                <a:lnTo>
                  <a:pt x="201670" y="328952"/>
                </a:lnTo>
                <a:lnTo>
                  <a:pt x="211015" y="330121"/>
                </a:lnTo>
                <a:lnTo>
                  <a:pt x="207765" y="330476"/>
                </a:lnTo>
                <a:close/>
              </a:path>
              <a:path w="421640" h="330834">
                <a:moveTo>
                  <a:pt x="124913" y="313434"/>
                </a:moveTo>
                <a:lnTo>
                  <a:pt x="114148" y="309753"/>
                </a:lnTo>
                <a:lnTo>
                  <a:pt x="105304" y="304392"/>
                </a:lnTo>
                <a:lnTo>
                  <a:pt x="111754" y="307616"/>
                </a:lnTo>
                <a:lnTo>
                  <a:pt x="116326" y="309141"/>
                </a:lnTo>
                <a:lnTo>
                  <a:pt x="124913" y="313434"/>
                </a:lnTo>
                <a:close/>
              </a:path>
              <a:path w="421640" h="330834">
                <a:moveTo>
                  <a:pt x="101882" y="302317"/>
                </a:moveTo>
                <a:lnTo>
                  <a:pt x="98134" y="300044"/>
                </a:lnTo>
                <a:lnTo>
                  <a:pt x="101086" y="301520"/>
                </a:lnTo>
                <a:lnTo>
                  <a:pt x="101882" y="302317"/>
                </a:lnTo>
                <a:close/>
              </a:path>
              <a:path w="421640" h="330834">
                <a:moveTo>
                  <a:pt x="86399" y="292929"/>
                </a:moveTo>
                <a:lnTo>
                  <a:pt x="83797" y="291352"/>
                </a:lnTo>
                <a:lnTo>
                  <a:pt x="85846" y="292377"/>
                </a:lnTo>
                <a:lnTo>
                  <a:pt x="86399" y="292929"/>
                </a:lnTo>
                <a:close/>
              </a:path>
              <a:path w="421640" h="330834">
                <a:moveTo>
                  <a:pt x="82528" y="290583"/>
                </a:moveTo>
                <a:lnTo>
                  <a:pt x="74524" y="285729"/>
                </a:lnTo>
                <a:lnTo>
                  <a:pt x="66568" y="278165"/>
                </a:lnTo>
                <a:lnTo>
                  <a:pt x="67558" y="278660"/>
                </a:lnTo>
                <a:lnTo>
                  <a:pt x="72130" y="283232"/>
                </a:lnTo>
                <a:lnTo>
                  <a:pt x="75178" y="284756"/>
                </a:lnTo>
                <a:lnTo>
                  <a:pt x="78226" y="287804"/>
                </a:lnTo>
                <a:lnTo>
                  <a:pt x="81274" y="289328"/>
                </a:lnTo>
                <a:lnTo>
                  <a:pt x="82528" y="290583"/>
                </a:lnTo>
                <a:close/>
              </a:path>
              <a:path w="421640" h="330834">
                <a:moveTo>
                  <a:pt x="45689" y="258315"/>
                </a:moveTo>
                <a:lnTo>
                  <a:pt x="41441" y="254277"/>
                </a:lnTo>
                <a:lnTo>
                  <a:pt x="41650" y="254277"/>
                </a:lnTo>
                <a:lnTo>
                  <a:pt x="45689" y="258315"/>
                </a:lnTo>
                <a:close/>
              </a:path>
              <a:path w="421640" h="330834">
                <a:moveTo>
                  <a:pt x="40126" y="252321"/>
                </a:moveTo>
                <a:lnTo>
                  <a:pt x="37897" y="249000"/>
                </a:lnTo>
                <a:lnTo>
                  <a:pt x="40126" y="251228"/>
                </a:lnTo>
                <a:lnTo>
                  <a:pt x="40126" y="252321"/>
                </a:lnTo>
                <a:close/>
              </a:path>
              <a:path w="421640" h="330834">
                <a:moveTo>
                  <a:pt x="17266" y="218245"/>
                </a:moveTo>
                <a:lnTo>
                  <a:pt x="16900" y="217700"/>
                </a:lnTo>
                <a:lnTo>
                  <a:pt x="17266" y="217700"/>
                </a:lnTo>
                <a:lnTo>
                  <a:pt x="17266" y="218245"/>
                </a:lnTo>
                <a:close/>
              </a:path>
              <a:path w="421640" h="330834">
                <a:moveTo>
                  <a:pt x="15742" y="215472"/>
                </a:moveTo>
                <a:lnTo>
                  <a:pt x="15431" y="214652"/>
                </a:lnTo>
                <a:lnTo>
                  <a:pt x="15742" y="214652"/>
                </a:lnTo>
                <a:lnTo>
                  <a:pt x="15742" y="215472"/>
                </a:lnTo>
                <a:close/>
              </a:path>
              <a:path w="421640" h="330834">
                <a:moveTo>
                  <a:pt x="2026" y="179223"/>
                </a:moveTo>
                <a:lnTo>
                  <a:pt x="1592" y="178077"/>
                </a:lnTo>
                <a:lnTo>
                  <a:pt x="2026" y="178077"/>
                </a:lnTo>
                <a:lnTo>
                  <a:pt x="2026" y="179223"/>
                </a:lnTo>
                <a:close/>
              </a:path>
              <a:path w="421640" h="330834">
                <a:moveTo>
                  <a:pt x="502" y="175196"/>
                </a:moveTo>
                <a:lnTo>
                  <a:pt x="65" y="174042"/>
                </a:lnTo>
                <a:lnTo>
                  <a:pt x="0" y="173504"/>
                </a:lnTo>
                <a:lnTo>
                  <a:pt x="502" y="173504"/>
                </a:lnTo>
                <a:lnTo>
                  <a:pt x="502" y="175196"/>
                </a:lnTo>
                <a:close/>
              </a:path>
              <a:path w="421640" h="330834">
                <a:moveTo>
                  <a:pt x="374998" y="1293"/>
                </a:moveTo>
                <a:lnTo>
                  <a:pt x="373882" y="1293"/>
                </a:lnTo>
                <a:lnTo>
                  <a:pt x="373882" y="0"/>
                </a:lnTo>
                <a:lnTo>
                  <a:pt x="374578" y="661"/>
                </a:lnTo>
                <a:lnTo>
                  <a:pt x="374998" y="1293"/>
                </a:lnTo>
                <a:close/>
              </a:path>
              <a:path w="421640" h="330834">
                <a:moveTo>
                  <a:pt x="380071" y="8912"/>
                </a:moveTo>
                <a:lnTo>
                  <a:pt x="379978" y="8774"/>
                </a:lnTo>
                <a:lnTo>
                  <a:pt x="380071" y="8912"/>
                </a:lnTo>
                <a:close/>
              </a:path>
              <a:path w="421640" h="330834">
                <a:moveTo>
                  <a:pt x="398331" y="36344"/>
                </a:moveTo>
                <a:close/>
              </a:path>
              <a:path w="421640" h="330834">
                <a:moveTo>
                  <a:pt x="400034" y="39393"/>
                </a:moveTo>
                <a:lnTo>
                  <a:pt x="399790" y="39393"/>
                </a:lnTo>
                <a:lnTo>
                  <a:pt x="399790" y="38738"/>
                </a:lnTo>
                <a:lnTo>
                  <a:pt x="400034" y="39393"/>
                </a:lnTo>
                <a:close/>
              </a:path>
              <a:path w="421640" h="330834">
                <a:moveTo>
                  <a:pt x="415356" y="80541"/>
                </a:moveTo>
                <a:lnTo>
                  <a:pt x="415029" y="80541"/>
                </a:lnTo>
                <a:lnTo>
                  <a:pt x="415029" y="79665"/>
                </a:lnTo>
                <a:lnTo>
                  <a:pt x="415356" y="80541"/>
                </a:lnTo>
                <a:close/>
              </a:path>
              <a:path w="421640" h="330834">
                <a:moveTo>
                  <a:pt x="420073" y="136504"/>
                </a:moveTo>
                <a:lnTo>
                  <a:pt x="420530" y="122800"/>
                </a:lnTo>
                <a:lnTo>
                  <a:pt x="421125" y="127784"/>
                </a:lnTo>
                <a:lnTo>
                  <a:pt x="420073" y="136504"/>
                </a:lnTo>
                <a:close/>
              </a:path>
              <a:path w="421640" h="330834">
                <a:moveTo>
                  <a:pt x="413841" y="178596"/>
                </a:moveTo>
                <a:lnTo>
                  <a:pt x="415029" y="175028"/>
                </a:lnTo>
                <a:lnTo>
                  <a:pt x="415794" y="171971"/>
                </a:lnTo>
                <a:lnTo>
                  <a:pt x="415544" y="174042"/>
                </a:lnTo>
                <a:lnTo>
                  <a:pt x="413841" y="178596"/>
                </a:lnTo>
                <a:close/>
              </a:path>
              <a:path w="421640" h="330834">
                <a:moveTo>
                  <a:pt x="396341" y="221551"/>
                </a:moveTo>
                <a:lnTo>
                  <a:pt x="402036" y="210159"/>
                </a:lnTo>
                <a:lnTo>
                  <a:pt x="399620" y="216621"/>
                </a:lnTo>
                <a:lnTo>
                  <a:pt x="396341" y="221551"/>
                </a:lnTo>
                <a:close/>
              </a:path>
              <a:path w="421640" h="330834">
                <a:moveTo>
                  <a:pt x="363042" y="265289"/>
                </a:moveTo>
                <a:lnTo>
                  <a:pt x="363214" y="264944"/>
                </a:lnTo>
                <a:lnTo>
                  <a:pt x="375406" y="252752"/>
                </a:lnTo>
                <a:lnTo>
                  <a:pt x="376929" y="249704"/>
                </a:lnTo>
                <a:lnTo>
                  <a:pt x="378973" y="247661"/>
                </a:lnTo>
                <a:lnTo>
                  <a:pt x="374578" y="254267"/>
                </a:lnTo>
                <a:lnTo>
                  <a:pt x="363042" y="265289"/>
                </a:lnTo>
                <a:close/>
              </a:path>
              <a:path w="421640" h="330834">
                <a:moveTo>
                  <a:pt x="335888" y="289223"/>
                </a:moveTo>
                <a:lnTo>
                  <a:pt x="338830" y="286280"/>
                </a:lnTo>
                <a:lnTo>
                  <a:pt x="341878" y="284756"/>
                </a:lnTo>
                <a:lnTo>
                  <a:pt x="344926" y="281709"/>
                </a:lnTo>
                <a:lnTo>
                  <a:pt x="346875" y="280734"/>
                </a:lnTo>
                <a:lnTo>
                  <a:pt x="341646" y="285729"/>
                </a:lnTo>
                <a:lnTo>
                  <a:pt x="335888" y="289223"/>
                </a:lnTo>
                <a:close/>
              </a:path>
              <a:path w="421640" h="330834">
                <a:moveTo>
                  <a:pt x="332012" y="291574"/>
                </a:moveTo>
                <a:lnTo>
                  <a:pt x="332734" y="290852"/>
                </a:lnTo>
                <a:lnTo>
                  <a:pt x="335393" y="289523"/>
                </a:lnTo>
                <a:lnTo>
                  <a:pt x="332012" y="291574"/>
                </a:lnTo>
                <a:close/>
              </a:path>
              <a:path w="421640" h="330834">
                <a:moveTo>
                  <a:pt x="320386" y="298628"/>
                </a:moveTo>
                <a:lnTo>
                  <a:pt x="320542" y="298472"/>
                </a:lnTo>
                <a:lnTo>
                  <a:pt x="321116" y="298185"/>
                </a:lnTo>
                <a:lnTo>
                  <a:pt x="320386" y="298628"/>
                </a:lnTo>
                <a:close/>
              </a:path>
              <a:path w="421640" h="330834">
                <a:moveTo>
                  <a:pt x="213862" y="329809"/>
                </a:moveTo>
                <a:lnTo>
                  <a:pt x="213862" y="328952"/>
                </a:lnTo>
                <a:lnTo>
                  <a:pt x="235198" y="327428"/>
                </a:lnTo>
                <a:lnTo>
                  <a:pt x="245866" y="325904"/>
                </a:lnTo>
                <a:lnTo>
                  <a:pt x="261106" y="322856"/>
                </a:lnTo>
                <a:lnTo>
                  <a:pt x="267202" y="321332"/>
                </a:lnTo>
                <a:lnTo>
                  <a:pt x="290062" y="313712"/>
                </a:lnTo>
                <a:lnTo>
                  <a:pt x="293110" y="312188"/>
                </a:lnTo>
                <a:lnTo>
                  <a:pt x="297682" y="310664"/>
                </a:lnTo>
                <a:lnTo>
                  <a:pt x="313971" y="302520"/>
                </a:lnTo>
                <a:lnTo>
                  <a:pt x="302048" y="309753"/>
                </a:lnTo>
                <a:lnTo>
                  <a:pt x="257013" y="325087"/>
                </a:lnTo>
                <a:lnTo>
                  <a:pt x="213862" y="329809"/>
                </a:lnTo>
                <a:close/>
              </a:path>
            </a:pathLst>
          </a:custGeom>
          <a:solidFill>
            <a:srgbClr val="B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369812" y="6240248"/>
            <a:ext cx="453129" cy="36248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380219" y="6181344"/>
            <a:ext cx="426720" cy="405765"/>
          </a:xfrm>
          <a:custGeom>
            <a:avLst/>
            <a:gdLst/>
            <a:ahLst/>
            <a:cxnLst/>
            <a:rect l="l" t="t" r="r" b="b"/>
            <a:pathLst>
              <a:path w="426720" h="405765">
                <a:moveTo>
                  <a:pt x="213360" y="405384"/>
                </a:moveTo>
                <a:lnTo>
                  <a:pt x="164592" y="399994"/>
                </a:lnTo>
                <a:lnTo>
                  <a:pt x="119742" y="384661"/>
                </a:lnTo>
                <a:lnTo>
                  <a:pt x="80118" y="360637"/>
                </a:lnTo>
                <a:lnTo>
                  <a:pt x="47026" y="329175"/>
                </a:lnTo>
                <a:lnTo>
                  <a:pt x="21771" y="291528"/>
                </a:lnTo>
                <a:lnTo>
                  <a:pt x="5660" y="248949"/>
                </a:lnTo>
                <a:lnTo>
                  <a:pt x="0" y="202692"/>
                </a:lnTo>
                <a:lnTo>
                  <a:pt x="5660" y="155954"/>
                </a:lnTo>
                <a:lnTo>
                  <a:pt x="21771" y="113189"/>
                </a:lnTo>
                <a:lnTo>
                  <a:pt x="47026" y="75569"/>
                </a:lnTo>
                <a:lnTo>
                  <a:pt x="80118" y="44267"/>
                </a:lnTo>
                <a:lnTo>
                  <a:pt x="119742" y="20456"/>
                </a:lnTo>
                <a:lnTo>
                  <a:pt x="164592" y="5309"/>
                </a:lnTo>
                <a:lnTo>
                  <a:pt x="213360" y="0"/>
                </a:lnTo>
                <a:lnTo>
                  <a:pt x="262607" y="5309"/>
                </a:lnTo>
                <a:lnTo>
                  <a:pt x="307643" y="20456"/>
                </a:lnTo>
                <a:lnTo>
                  <a:pt x="347240" y="44267"/>
                </a:lnTo>
                <a:lnTo>
                  <a:pt x="380173" y="75569"/>
                </a:lnTo>
                <a:lnTo>
                  <a:pt x="405215" y="113189"/>
                </a:lnTo>
                <a:lnTo>
                  <a:pt x="421139" y="155954"/>
                </a:lnTo>
                <a:lnTo>
                  <a:pt x="426720" y="202692"/>
                </a:lnTo>
                <a:lnTo>
                  <a:pt x="421139" y="248949"/>
                </a:lnTo>
                <a:lnTo>
                  <a:pt x="405215" y="291528"/>
                </a:lnTo>
                <a:lnTo>
                  <a:pt x="380173" y="329175"/>
                </a:lnTo>
                <a:lnTo>
                  <a:pt x="347240" y="360637"/>
                </a:lnTo>
                <a:lnTo>
                  <a:pt x="307643" y="384661"/>
                </a:lnTo>
                <a:lnTo>
                  <a:pt x="262607" y="399994"/>
                </a:lnTo>
                <a:lnTo>
                  <a:pt x="213360" y="405384"/>
                </a:lnTo>
                <a:close/>
              </a:path>
            </a:pathLst>
          </a:custGeom>
          <a:solidFill>
            <a:srgbClr val="B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380219" y="6181344"/>
            <a:ext cx="426720" cy="405765"/>
          </a:xfrm>
          <a:custGeom>
            <a:avLst/>
            <a:gdLst/>
            <a:ahLst/>
            <a:cxnLst/>
            <a:rect l="l" t="t" r="r" b="b"/>
            <a:pathLst>
              <a:path w="426720" h="405765">
                <a:moveTo>
                  <a:pt x="0" y="202692"/>
                </a:moveTo>
                <a:lnTo>
                  <a:pt x="5660" y="155954"/>
                </a:lnTo>
                <a:lnTo>
                  <a:pt x="21771" y="113189"/>
                </a:lnTo>
                <a:lnTo>
                  <a:pt x="47026" y="75569"/>
                </a:lnTo>
                <a:lnTo>
                  <a:pt x="80118" y="44267"/>
                </a:lnTo>
                <a:lnTo>
                  <a:pt x="119742" y="20456"/>
                </a:lnTo>
                <a:lnTo>
                  <a:pt x="164592" y="5309"/>
                </a:lnTo>
                <a:lnTo>
                  <a:pt x="213359" y="0"/>
                </a:lnTo>
                <a:lnTo>
                  <a:pt x="262607" y="5309"/>
                </a:lnTo>
                <a:lnTo>
                  <a:pt x="307643" y="20456"/>
                </a:lnTo>
                <a:lnTo>
                  <a:pt x="347240" y="44267"/>
                </a:lnTo>
                <a:lnTo>
                  <a:pt x="380173" y="75569"/>
                </a:lnTo>
                <a:lnTo>
                  <a:pt x="405215" y="113189"/>
                </a:lnTo>
                <a:lnTo>
                  <a:pt x="421139" y="155954"/>
                </a:lnTo>
                <a:lnTo>
                  <a:pt x="426719" y="202692"/>
                </a:lnTo>
                <a:lnTo>
                  <a:pt x="421139" y="248949"/>
                </a:lnTo>
                <a:lnTo>
                  <a:pt x="405215" y="291528"/>
                </a:lnTo>
                <a:lnTo>
                  <a:pt x="380173" y="329175"/>
                </a:lnTo>
                <a:lnTo>
                  <a:pt x="347240" y="360637"/>
                </a:lnTo>
                <a:lnTo>
                  <a:pt x="307643" y="384661"/>
                </a:lnTo>
                <a:lnTo>
                  <a:pt x="262607" y="399994"/>
                </a:lnTo>
                <a:lnTo>
                  <a:pt x="213359" y="405384"/>
                </a:lnTo>
                <a:lnTo>
                  <a:pt x="164591" y="399994"/>
                </a:lnTo>
                <a:lnTo>
                  <a:pt x="119742" y="384661"/>
                </a:lnTo>
                <a:lnTo>
                  <a:pt x="80118" y="360637"/>
                </a:lnTo>
                <a:lnTo>
                  <a:pt x="47026" y="329175"/>
                </a:lnTo>
                <a:lnTo>
                  <a:pt x="21771" y="291528"/>
                </a:lnTo>
                <a:lnTo>
                  <a:pt x="5660" y="248949"/>
                </a:lnTo>
                <a:lnTo>
                  <a:pt x="0" y="202692"/>
                </a:lnTo>
              </a:path>
            </a:pathLst>
          </a:custGeom>
          <a:ln w="320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757426" y="1293618"/>
            <a:ext cx="0" cy="460375"/>
          </a:xfrm>
          <a:custGeom>
            <a:avLst/>
            <a:gdLst/>
            <a:ahLst/>
            <a:cxnLst/>
            <a:rect l="l" t="t" r="r" b="b"/>
            <a:pathLst>
              <a:path h="460375">
                <a:moveTo>
                  <a:pt x="0" y="0"/>
                </a:moveTo>
                <a:lnTo>
                  <a:pt x="0" y="460305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7909560" y="1168908"/>
            <a:ext cx="1861185" cy="702310"/>
          </a:xfrm>
          <a:custGeom>
            <a:avLst/>
            <a:gdLst/>
            <a:ahLst/>
            <a:cxnLst/>
            <a:rect l="l" t="t" r="r" b="b"/>
            <a:pathLst>
              <a:path w="1861184" h="702310">
                <a:moveTo>
                  <a:pt x="1749551" y="702310"/>
                </a:moveTo>
                <a:lnTo>
                  <a:pt x="112775" y="702310"/>
                </a:lnTo>
                <a:lnTo>
                  <a:pt x="88391" y="695960"/>
                </a:lnTo>
                <a:lnTo>
                  <a:pt x="77723" y="693420"/>
                </a:lnTo>
                <a:lnTo>
                  <a:pt x="36575" y="665480"/>
                </a:lnTo>
                <a:lnTo>
                  <a:pt x="6095" y="614680"/>
                </a:lnTo>
                <a:lnTo>
                  <a:pt x="0" y="590550"/>
                </a:lnTo>
                <a:lnTo>
                  <a:pt x="0" y="111760"/>
                </a:lnTo>
                <a:lnTo>
                  <a:pt x="6095" y="87630"/>
                </a:lnTo>
                <a:lnTo>
                  <a:pt x="9143" y="77470"/>
                </a:lnTo>
                <a:lnTo>
                  <a:pt x="15239" y="64770"/>
                </a:lnTo>
                <a:lnTo>
                  <a:pt x="21335" y="55880"/>
                </a:lnTo>
                <a:lnTo>
                  <a:pt x="27432" y="44450"/>
                </a:lnTo>
                <a:lnTo>
                  <a:pt x="65532" y="13970"/>
                </a:lnTo>
                <a:lnTo>
                  <a:pt x="111251" y="1270"/>
                </a:lnTo>
                <a:lnTo>
                  <a:pt x="124967" y="0"/>
                </a:lnTo>
                <a:lnTo>
                  <a:pt x="1735835" y="0"/>
                </a:lnTo>
                <a:lnTo>
                  <a:pt x="1760219" y="2540"/>
                </a:lnTo>
                <a:lnTo>
                  <a:pt x="1765096" y="3810"/>
                </a:lnTo>
                <a:lnTo>
                  <a:pt x="124967" y="3810"/>
                </a:lnTo>
                <a:lnTo>
                  <a:pt x="100583" y="6350"/>
                </a:lnTo>
                <a:lnTo>
                  <a:pt x="57911" y="25400"/>
                </a:lnTo>
                <a:lnTo>
                  <a:pt x="25907" y="57150"/>
                </a:lnTo>
                <a:lnTo>
                  <a:pt x="7619" y="101600"/>
                </a:lnTo>
                <a:lnTo>
                  <a:pt x="6095" y="114300"/>
                </a:lnTo>
                <a:lnTo>
                  <a:pt x="4571" y="124460"/>
                </a:lnTo>
                <a:lnTo>
                  <a:pt x="4571" y="576580"/>
                </a:lnTo>
                <a:lnTo>
                  <a:pt x="7619" y="600710"/>
                </a:lnTo>
                <a:lnTo>
                  <a:pt x="32003" y="652780"/>
                </a:lnTo>
                <a:lnTo>
                  <a:pt x="79247" y="688340"/>
                </a:lnTo>
                <a:lnTo>
                  <a:pt x="124967" y="697230"/>
                </a:lnTo>
                <a:lnTo>
                  <a:pt x="1769059" y="697230"/>
                </a:lnTo>
                <a:lnTo>
                  <a:pt x="1749551" y="702310"/>
                </a:lnTo>
                <a:close/>
              </a:path>
              <a:path w="1861184" h="702310">
                <a:moveTo>
                  <a:pt x="1769059" y="697230"/>
                </a:moveTo>
                <a:lnTo>
                  <a:pt x="1737359" y="697230"/>
                </a:lnTo>
                <a:lnTo>
                  <a:pt x="1749551" y="695960"/>
                </a:lnTo>
                <a:lnTo>
                  <a:pt x="1760219" y="694690"/>
                </a:lnTo>
                <a:lnTo>
                  <a:pt x="1772411" y="690880"/>
                </a:lnTo>
                <a:lnTo>
                  <a:pt x="1783079" y="688340"/>
                </a:lnTo>
                <a:lnTo>
                  <a:pt x="1804416" y="675640"/>
                </a:lnTo>
                <a:lnTo>
                  <a:pt x="1836419" y="643890"/>
                </a:lnTo>
                <a:lnTo>
                  <a:pt x="1854707" y="600710"/>
                </a:lnTo>
                <a:lnTo>
                  <a:pt x="1856232" y="589280"/>
                </a:lnTo>
                <a:lnTo>
                  <a:pt x="1856232" y="111760"/>
                </a:lnTo>
                <a:lnTo>
                  <a:pt x="1842516" y="66040"/>
                </a:lnTo>
                <a:lnTo>
                  <a:pt x="1812035" y="31750"/>
                </a:lnTo>
                <a:lnTo>
                  <a:pt x="1772411" y="10160"/>
                </a:lnTo>
                <a:lnTo>
                  <a:pt x="1760219" y="6350"/>
                </a:lnTo>
                <a:lnTo>
                  <a:pt x="1735835" y="3810"/>
                </a:lnTo>
                <a:lnTo>
                  <a:pt x="1765096" y="3810"/>
                </a:lnTo>
                <a:lnTo>
                  <a:pt x="1805939" y="20320"/>
                </a:lnTo>
                <a:lnTo>
                  <a:pt x="1839468" y="54610"/>
                </a:lnTo>
                <a:lnTo>
                  <a:pt x="1859279" y="97790"/>
                </a:lnTo>
                <a:lnTo>
                  <a:pt x="1860803" y="111760"/>
                </a:lnTo>
                <a:lnTo>
                  <a:pt x="1860803" y="589280"/>
                </a:lnTo>
                <a:lnTo>
                  <a:pt x="1847087" y="636270"/>
                </a:lnTo>
                <a:lnTo>
                  <a:pt x="1807463" y="680720"/>
                </a:lnTo>
                <a:lnTo>
                  <a:pt x="1786127" y="690880"/>
                </a:lnTo>
                <a:lnTo>
                  <a:pt x="1773935" y="695960"/>
                </a:lnTo>
                <a:lnTo>
                  <a:pt x="1769059" y="697230"/>
                </a:lnTo>
                <a:close/>
              </a:path>
              <a:path w="1861184" h="702310">
                <a:moveTo>
                  <a:pt x="1735835" y="693420"/>
                </a:moveTo>
                <a:lnTo>
                  <a:pt x="124967" y="693420"/>
                </a:lnTo>
                <a:lnTo>
                  <a:pt x="114300" y="690880"/>
                </a:lnTo>
                <a:lnTo>
                  <a:pt x="102107" y="689610"/>
                </a:lnTo>
                <a:lnTo>
                  <a:pt x="60959" y="673100"/>
                </a:lnTo>
                <a:lnTo>
                  <a:pt x="28955" y="641350"/>
                </a:lnTo>
                <a:lnTo>
                  <a:pt x="24383" y="631190"/>
                </a:lnTo>
                <a:lnTo>
                  <a:pt x="18287" y="621030"/>
                </a:lnTo>
                <a:lnTo>
                  <a:pt x="15239" y="612140"/>
                </a:lnTo>
                <a:lnTo>
                  <a:pt x="12191" y="599440"/>
                </a:lnTo>
                <a:lnTo>
                  <a:pt x="10667" y="589280"/>
                </a:lnTo>
                <a:lnTo>
                  <a:pt x="9143" y="576580"/>
                </a:lnTo>
                <a:lnTo>
                  <a:pt x="9143" y="124460"/>
                </a:lnTo>
                <a:lnTo>
                  <a:pt x="10667" y="114300"/>
                </a:lnTo>
                <a:lnTo>
                  <a:pt x="12191" y="101600"/>
                </a:lnTo>
                <a:lnTo>
                  <a:pt x="28955" y="59690"/>
                </a:lnTo>
                <a:lnTo>
                  <a:pt x="70103" y="24130"/>
                </a:lnTo>
                <a:lnTo>
                  <a:pt x="112775" y="10160"/>
                </a:lnTo>
                <a:lnTo>
                  <a:pt x="1748027" y="10160"/>
                </a:lnTo>
                <a:lnTo>
                  <a:pt x="1758694" y="11430"/>
                </a:lnTo>
                <a:lnTo>
                  <a:pt x="115823" y="11430"/>
                </a:lnTo>
                <a:lnTo>
                  <a:pt x="103632" y="12700"/>
                </a:lnTo>
                <a:lnTo>
                  <a:pt x="91440" y="16510"/>
                </a:lnTo>
                <a:lnTo>
                  <a:pt x="86868" y="17780"/>
                </a:lnTo>
                <a:lnTo>
                  <a:pt x="83820" y="19050"/>
                </a:lnTo>
                <a:lnTo>
                  <a:pt x="79247" y="20320"/>
                </a:lnTo>
                <a:lnTo>
                  <a:pt x="70104" y="25400"/>
                </a:lnTo>
                <a:lnTo>
                  <a:pt x="68579" y="26670"/>
                </a:lnTo>
                <a:lnTo>
                  <a:pt x="62484" y="29210"/>
                </a:lnTo>
                <a:lnTo>
                  <a:pt x="59436" y="33020"/>
                </a:lnTo>
                <a:lnTo>
                  <a:pt x="56388" y="34290"/>
                </a:lnTo>
                <a:lnTo>
                  <a:pt x="50291" y="39370"/>
                </a:lnTo>
                <a:lnTo>
                  <a:pt x="39623" y="49530"/>
                </a:lnTo>
                <a:lnTo>
                  <a:pt x="38100" y="52070"/>
                </a:lnTo>
                <a:lnTo>
                  <a:pt x="33527" y="57150"/>
                </a:lnTo>
                <a:lnTo>
                  <a:pt x="28956" y="64770"/>
                </a:lnTo>
                <a:lnTo>
                  <a:pt x="27432" y="66040"/>
                </a:lnTo>
                <a:lnTo>
                  <a:pt x="19811" y="81280"/>
                </a:lnTo>
                <a:lnTo>
                  <a:pt x="16763" y="90170"/>
                </a:lnTo>
                <a:lnTo>
                  <a:pt x="15240" y="96520"/>
                </a:lnTo>
                <a:lnTo>
                  <a:pt x="13716" y="101600"/>
                </a:lnTo>
                <a:lnTo>
                  <a:pt x="12191" y="111760"/>
                </a:lnTo>
                <a:lnTo>
                  <a:pt x="12191" y="589280"/>
                </a:lnTo>
                <a:lnTo>
                  <a:pt x="13716" y="589280"/>
                </a:lnTo>
                <a:lnTo>
                  <a:pt x="13716" y="599440"/>
                </a:lnTo>
                <a:lnTo>
                  <a:pt x="15240" y="599440"/>
                </a:lnTo>
                <a:lnTo>
                  <a:pt x="15240" y="605790"/>
                </a:lnTo>
                <a:lnTo>
                  <a:pt x="16763" y="605790"/>
                </a:lnTo>
                <a:lnTo>
                  <a:pt x="16763" y="612140"/>
                </a:lnTo>
                <a:lnTo>
                  <a:pt x="18288" y="612140"/>
                </a:lnTo>
                <a:lnTo>
                  <a:pt x="18288" y="614680"/>
                </a:lnTo>
                <a:lnTo>
                  <a:pt x="19811" y="614680"/>
                </a:lnTo>
                <a:lnTo>
                  <a:pt x="19811" y="619760"/>
                </a:lnTo>
                <a:lnTo>
                  <a:pt x="21336" y="619760"/>
                </a:lnTo>
                <a:lnTo>
                  <a:pt x="21336" y="622300"/>
                </a:lnTo>
                <a:lnTo>
                  <a:pt x="22859" y="622300"/>
                </a:lnTo>
                <a:lnTo>
                  <a:pt x="22859" y="626110"/>
                </a:lnTo>
                <a:lnTo>
                  <a:pt x="24384" y="626110"/>
                </a:lnTo>
                <a:lnTo>
                  <a:pt x="24384" y="628650"/>
                </a:lnTo>
                <a:lnTo>
                  <a:pt x="25907" y="628650"/>
                </a:lnTo>
                <a:lnTo>
                  <a:pt x="25907" y="631190"/>
                </a:lnTo>
                <a:lnTo>
                  <a:pt x="27432" y="631190"/>
                </a:lnTo>
                <a:lnTo>
                  <a:pt x="27432" y="635000"/>
                </a:lnTo>
                <a:lnTo>
                  <a:pt x="28956" y="635000"/>
                </a:lnTo>
                <a:lnTo>
                  <a:pt x="30479" y="636270"/>
                </a:lnTo>
                <a:lnTo>
                  <a:pt x="30479" y="638810"/>
                </a:lnTo>
                <a:lnTo>
                  <a:pt x="32004" y="638810"/>
                </a:lnTo>
                <a:lnTo>
                  <a:pt x="33527" y="641350"/>
                </a:lnTo>
                <a:lnTo>
                  <a:pt x="33527" y="643890"/>
                </a:lnTo>
                <a:lnTo>
                  <a:pt x="35052" y="643890"/>
                </a:lnTo>
                <a:lnTo>
                  <a:pt x="38100" y="646430"/>
                </a:lnTo>
                <a:lnTo>
                  <a:pt x="38100" y="650240"/>
                </a:lnTo>
                <a:lnTo>
                  <a:pt x="39623" y="650240"/>
                </a:lnTo>
                <a:lnTo>
                  <a:pt x="51816" y="661670"/>
                </a:lnTo>
                <a:lnTo>
                  <a:pt x="57911" y="666750"/>
                </a:lnTo>
                <a:lnTo>
                  <a:pt x="60959" y="668020"/>
                </a:lnTo>
                <a:lnTo>
                  <a:pt x="67056" y="673100"/>
                </a:lnTo>
                <a:lnTo>
                  <a:pt x="82295" y="680720"/>
                </a:lnTo>
                <a:lnTo>
                  <a:pt x="86868" y="681990"/>
                </a:lnTo>
                <a:lnTo>
                  <a:pt x="89916" y="683260"/>
                </a:lnTo>
                <a:lnTo>
                  <a:pt x="102107" y="687070"/>
                </a:lnTo>
                <a:lnTo>
                  <a:pt x="111252" y="688340"/>
                </a:lnTo>
                <a:lnTo>
                  <a:pt x="1760220" y="689610"/>
                </a:lnTo>
                <a:lnTo>
                  <a:pt x="1735835" y="693420"/>
                </a:lnTo>
                <a:close/>
              </a:path>
              <a:path w="1861184" h="702310">
                <a:moveTo>
                  <a:pt x="1760220" y="689610"/>
                </a:moveTo>
                <a:lnTo>
                  <a:pt x="1749552" y="689610"/>
                </a:lnTo>
                <a:lnTo>
                  <a:pt x="1749552" y="688340"/>
                </a:lnTo>
                <a:lnTo>
                  <a:pt x="1758695" y="687070"/>
                </a:lnTo>
                <a:lnTo>
                  <a:pt x="1770888" y="683260"/>
                </a:lnTo>
                <a:lnTo>
                  <a:pt x="1780032" y="680720"/>
                </a:lnTo>
                <a:lnTo>
                  <a:pt x="1792224" y="674370"/>
                </a:lnTo>
                <a:lnTo>
                  <a:pt x="1793747" y="673100"/>
                </a:lnTo>
                <a:lnTo>
                  <a:pt x="1799843" y="669290"/>
                </a:lnTo>
                <a:lnTo>
                  <a:pt x="1802892" y="666750"/>
                </a:lnTo>
                <a:lnTo>
                  <a:pt x="1805940" y="665480"/>
                </a:lnTo>
                <a:lnTo>
                  <a:pt x="1812036" y="659130"/>
                </a:lnTo>
                <a:lnTo>
                  <a:pt x="1815084" y="657860"/>
                </a:lnTo>
                <a:lnTo>
                  <a:pt x="1816608" y="656590"/>
                </a:lnTo>
                <a:lnTo>
                  <a:pt x="1818132" y="652780"/>
                </a:lnTo>
                <a:lnTo>
                  <a:pt x="1824227" y="646430"/>
                </a:lnTo>
                <a:lnTo>
                  <a:pt x="1825752" y="643890"/>
                </a:lnTo>
                <a:lnTo>
                  <a:pt x="1828800" y="641350"/>
                </a:lnTo>
                <a:lnTo>
                  <a:pt x="1830324" y="637540"/>
                </a:lnTo>
                <a:lnTo>
                  <a:pt x="1847087" y="595630"/>
                </a:lnTo>
                <a:lnTo>
                  <a:pt x="1848611" y="107950"/>
                </a:lnTo>
                <a:lnTo>
                  <a:pt x="1847087" y="107950"/>
                </a:lnTo>
                <a:lnTo>
                  <a:pt x="1847087" y="97790"/>
                </a:lnTo>
                <a:lnTo>
                  <a:pt x="1845564" y="97790"/>
                </a:lnTo>
                <a:lnTo>
                  <a:pt x="1845564" y="93980"/>
                </a:lnTo>
                <a:lnTo>
                  <a:pt x="1844040" y="93980"/>
                </a:lnTo>
                <a:lnTo>
                  <a:pt x="1844040" y="87630"/>
                </a:lnTo>
                <a:lnTo>
                  <a:pt x="1842516" y="87630"/>
                </a:lnTo>
                <a:lnTo>
                  <a:pt x="1842516" y="85090"/>
                </a:lnTo>
                <a:lnTo>
                  <a:pt x="1840992" y="85090"/>
                </a:lnTo>
                <a:lnTo>
                  <a:pt x="1840992" y="80010"/>
                </a:lnTo>
                <a:lnTo>
                  <a:pt x="1839468" y="80010"/>
                </a:lnTo>
                <a:lnTo>
                  <a:pt x="1839468" y="77470"/>
                </a:lnTo>
                <a:lnTo>
                  <a:pt x="1837943" y="77470"/>
                </a:lnTo>
                <a:lnTo>
                  <a:pt x="1837943" y="73660"/>
                </a:lnTo>
                <a:lnTo>
                  <a:pt x="1836420" y="73660"/>
                </a:lnTo>
                <a:lnTo>
                  <a:pt x="1836420" y="71120"/>
                </a:lnTo>
                <a:lnTo>
                  <a:pt x="1834895" y="71120"/>
                </a:lnTo>
                <a:lnTo>
                  <a:pt x="1834895" y="67310"/>
                </a:lnTo>
                <a:lnTo>
                  <a:pt x="1833372" y="66040"/>
                </a:lnTo>
                <a:lnTo>
                  <a:pt x="1831847" y="66040"/>
                </a:lnTo>
                <a:lnTo>
                  <a:pt x="1831847" y="63500"/>
                </a:lnTo>
                <a:lnTo>
                  <a:pt x="1830324" y="63500"/>
                </a:lnTo>
                <a:lnTo>
                  <a:pt x="1830324" y="59690"/>
                </a:lnTo>
                <a:lnTo>
                  <a:pt x="1827276" y="57150"/>
                </a:lnTo>
                <a:lnTo>
                  <a:pt x="1825752" y="57150"/>
                </a:lnTo>
                <a:lnTo>
                  <a:pt x="1825752" y="54610"/>
                </a:lnTo>
                <a:lnTo>
                  <a:pt x="1807463" y="35560"/>
                </a:lnTo>
                <a:lnTo>
                  <a:pt x="1804416" y="34290"/>
                </a:lnTo>
                <a:lnTo>
                  <a:pt x="1796795" y="27940"/>
                </a:lnTo>
                <a:lnTo>
                  <a:pt x="1778508" y="19050"/>
                </a:lnTo>
                <a:lnTo>
                  <a:pt x="1769363" y="16510"/>
                </a:lnTo>
                <a:lnTo>
                  <a:pt x="1757172" y="12700"/>
                </a:lnTo>
                <a:lnTo>
                  <a:pt x="1746504" y="11430"/>
                </a:lnTo>
                <a:lnTo>
                  <a:pt x="1758695" y="11430"/>
                </a:lnTo>
                <a:lnTo>
                  <a:pt x="1770887" y="13970"/>
                </a:lnTo>
                <a:lnTo>
                  <a:pt x="1781555" y="17780"/>
                </a:lnTo>
                <a:lnTo>
                  <a:pt x="1790700" y="24130"/>
                </a:lnTo>
                <a:lnTo>
                  <a:pt x="1801368" y="27940"/>
                </a:lnTo>
                <a:lnTo>
                  <a:pt x="1808987" y="35560"/>
                </a:lnTo>
                <a:lnTo>
                  <a:pt x="1818132" y="43180"/>
                </a:lnTo>
                <a:lnTo>
                  <a:pt x="1825751" y="50800"/>
                </a:lnTo>
                <a:lnTo>
                  <a:pt x="1837943" y="69850"/>
                </a:lnTo>
                <a:lnTo>
                  <a:pt x="1847087" y="91440"/>
                </a:lnTo>
                <a:lnTo>
                  <a:pt x="1850135" y="101600"/>
                </a:lnTo>
                <a:lnTo>
                  <a:pt x="1851660" y="114300"/>
                </a:lnTo>
                <a:lnTo>
                  <a:pt x="1851660" y="589280"/>
                </a:lnTo>
                <a:lnTo>
                  <a:pt x="1837943" y="631190"/>
                </a:lnTo>
                <a:lnTo>
                  <a:pt x="1810511" y="665480"/>
                </a:lnTo>
                <a:lnTo>
                  <a:pt x="1790700" y="676910"/>
                </a:lnTo>
                <a:lnTo>
                  <a:pt x="1781555" y="683260"/>
                </a:lnTo>
                <a:lnTo>
                  <a:pt x="1760220" y="6896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7921752" y="1181100"/>
            <a:ext cx="1836420" cy="678180"/>
          </a:xfrm>
          <a:custGeom>
            <a:avLst/>
            <a:gdLst/>
            <a:ahLst/>
            <a:cxnLst/>
            <a:rect l="l" t="t" r="r" b="b"/>
            <a:pathLst>
              <a:path w="1836420" h="678180">
                <a:moveTo>
                  <a:pt x="1723644" y="678180"/>
                </a:moveTo>
                <a:lnTo>
                  <a:pt x="112776" y="678180"/>
                </a:lnTo>
                <a:lnTo>
                  <a:pt x="68794" y="669345"/>
                </a:lnTo>
                <a:lnTo>
                  <a:pt x="32956" y="645223"/>
                </a:lnTo>
                <a:lnTo>
                  <a:pt x="8834" y="609385"/>
                </a:lnTo>
                <a:lnTo>
                  <a:pt x="0" y="565404"/>
                </a:lnTo>
                <a:lnTo>
                  <a:pt x="0" y="112776"/>
                </a:lnTo>
                <a:lnTo>
                  <a:pt x="8834" y="68794"/>
                </a:lnTo>
                <a:lnTo>
                  <a:pt x="32956" y="32956"/>
                </a:lnTo>
                <a:lnTo>
                  <a:pt x="68794" y="8834"/>
                </a:lnTo>
                <a:lnTo>
                  <a:pt x="112776" y="0"/>
                </a:lnTo>
                <a:lnTo>
                  <a:pt x="1723644" y="0"/>
                </a:lnTo>
                <a:lnTo>
                  <a:pt x="1767625" y="8834"/>
                </a:lnTo>
                <a:lnTo>
                  <a:pt x="1803463" y="32956"/>
                </a:lnTo>
                <a:lnTo>
                  <a:pt x="1827585" y="68794"/>
                </a:lnTo>
                <a:lnTo>
                  <a:pt x="1836420" y="112776"/>
                </a:lnTo>
                <a:lnTo>
                  <a:pt x="1836420" y="565404"/>
                </a:lnTo>
                <a:lnTo>
                  <a:pt x="1827585" y="609385"/>
                </a:lnTo>
                <a:lnTo>
                  <a:pt x="1803463" y="645223"/>
                </a:lnTo>
                <a:lnTo>
                  <a:pt x="1767625" y="669345"/>
                </a:lnTo>
                <a:lnTo>
                  <a:pt x="1723644" y="678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7909560" y="1168908"/>
            <a:ext cx="1861185" cy="702945"/>
          </a:xfrm>
          <a:custGeom>
            <a:avLst/>
            <a:gdLst/>
            <a:ahLst/>
            <a:cxnLst/>
            <a:rect l="l" t="t" r="r" b="b"/>
            <a:pathLst>
              <a:path w="1861184" h="702944">
                <a:moveTo>
                  <a:pt x="1749551" y="702563"/>
                </a:moveTo>
                <a:lnTo>
                  <a:pt x="112775" y="702563"/>
                </a:lnTo>
                <a:lnTo>
                  <a:pt x="88391" y="696467"/>
                </a:lnTo>
                <a:lnTo>
                  <a:pt x="45719" y="675132"/>
                </a:lnTo>
                <a:lnTo>
                  <a:pt x="15239" y="637032"/>
                </a:lnTo>
                <a:lnTo>
                  <a:pt x="0" y="591312"/>
                </a:lnTo>
                <a:lnTo>
                  <a:pt x="0" y="112775"/>
                </a:lnTo>
                <a:lnTo>
                  <a:pt x="6095" y="88391"/>
                </a:lnTo>
                <a:lnTo>
                  <a:pt x="9143" y="77724"/>
                </a:lnTo>
                <a:lnTo>
                  <a:pt x="15239" y="65532"/>
                </a:lnTo>
                <a:lnTo>
                  <a:pt x="21335" y="56387"/>
                </a:lnTo>
                <a:lnTo>
                  <a:pt x="27432" y="45719"/>
                </a:lnTo>
                <a:lnTo>
                  <a:pt x="65532" y="15239"/>
                </a:lnTo>
                <a:lnTo>
                  <a:pt x="111251" y="1523"/>
                </a:lnTo>
                <a:lnTo>
                  <a:pt x="124967" y="0"/>
                </a:lnTo>
                <a:lnTo>
                  <a:pt x="1735835" y="0"/>
                </a:lnTo>
                <a:lnTo>
                  <a:pt x="1760219" y="3048"/>
                </a:lnTo>
                <a:lnTo>
                  <a:pt x="1766315" y="4571"/>
                </a:lnTo>
                <a:lnTo>
                  <a:pt x="124967" y="4571"/>
                </a:lnTo>
                <a:lnTo>
                  <a:pt x="100583" y="7619"/>
                </a:lnTo>
                <a:lnTo>
                  <a:pt x="57911" y="25908"/>
                </a:lnTo>
                <a:lnTo>
                  <a:pt x="25907" y="57912"/>
                </a:lnTo>
                <a:lnTo>
                  <a:pt x="7619" y="102108"/>
                </a:lnTo>
                <a:lnTo>
                  <a:pt x="6095" y="114300"/>
                </a:lnTo>
                <a:lnTo>
                  <a:pt x="4571" y="124967"/>
                </a:lnTo>
                <a:lnTo>
                  <a:pt x="4571" y="577596"/>
                </a:lnTo>
                <a:lnTo>
                  <a:pt x="7619" y="601979"/>
                </a:lnTo>
                <a:lnTo>
                  <a:pt x="32003" y="653796"/>
                </a:lnTo>
                <a:lnTo>
                  <a:pt x="79247" y="688847"/>
                </a:lnTo>
                <a:lnTo>
                  <a:pt x="124967" y="697992"/>
                </a:lnTo>
                <a:lnTo>
                  <a:pt x="1767839" y="697992"/>
                </a:lnTo>
                <a:lnTo>
                  <a:pt x="1749551" y="702563"/>
                </a:lnTo>
                <a:close/>
              </a:path>
              <a:path w="1861184" h="702944">
                <a:moveTo>
                  <a:pt x="1767839" y="697992"/>
                </a:moveTo>
                <a:lnTo>
                  <a:pt x="1737359" y="697992"/>
                </a:lnTo>
                <a:lnTo>
                  <a:pt x="1749551" y="696467"/>
                </a:lnTo>
                <a:lnTo>
                  <a:pt x="1760219" y="694943"/>
                </a:lnTo>
                <a:lnTo>
                  <a:pt x="1804416" y="676655"/>
                </a:lnTo>
                <a:lnTo>
                  <a:pt x="1836419" y="644651"/>
                </a:lnTo>
                <a:lnTo>
                  <a:pt x="1854707" y="601979"/>
                </a:lnTo>
                <a:lnTo>
                  <a:pt x="1856232" y="589787"/>
                </a:lnTo>
                <a:lnTo>
                  <a:pt x="1856232" y="112775"/>
                </a:lnTo>
                <a:lnTo>
                  <a:pt x="1842516" y="67055"/>
                </a:lnTo>
                <a:lnTo>
                  <a:pt x="1812035" y="32004"/>
                </a:lnTo>
                <a:lnTo>
                  <a:pt x="1772411" y="10667"/>
                </a:lnTo>
                <a:lnTo>
                  <a:pt x="1735835" y="4571"/>
                </a:lnTo>
                <a:lnTo>
                  <a:pt x="1766315" y="4571"/>
                </a:lnTo>
                <a:lnTo>
                  <a:pt x="1805939" y="21335"/>
                </a:lnTo>
                <a:lnTo>
                  <a:pt x="1839468" y="54863"/>
                </a:lnTo>
                <a:lnTo>
                  <a:pt x="1859279" y="99059"/>
                </a:lnTo>
                <a:lnTo>
                  <a:pt x="1860803" y="112775"/>
                </a:lnTo>
                <a:lnTo>
                  <a:pt x="1860803" y="589787"/>
                </a:lnTo>
                <a:lnTo>
                  <a:pt x="1847087" y="637032"/>
                </a:lnTo>
                <a:lnTo>
                  <a:pt x="1807463" y="681228"/>
                </a:lnTo>
                <a:lnTo>
                  <a:pt x="1773935" y="696467"/>
                </a:lnTo>
                <a:lnTo>
                  <a:pt x="1767839" y="697992"/>
                </a:lnTo>
                <a:close/>
              </a:path>
              <a:path w="1861184" h="702944">
                <a:moveTo>
                  <a:pt x="1735835" y="693420"/>
                </a:moveTo>
                <a:lnTo>
                  <a:pt x="124967" y="693420"/>
                </a:lnTo>
                <a:lnTo>
                  <a:pt x="114300" y="691896"/>
                </a:lnTo>
                <a:lnTo>
                  <a:pt x="102107" y="690371"/>
                </a:lnTo>
                <a:lnTo>
                  <a:pt x="80771" y="684275"/>
                </a:lnTo>
                <a:lnTo>
                  <a:pt x="70103" y="679704"/>
                </a:lnTo>
                <a:lnTo>
                  <a:pt x="60959" y="673608"/>
                </a:lnTo>
                <a:lnTo>
                  <a:pt x="51816" y="665988"/>
                </a:lnTo>
                <a:lnTo>
                  <a:pt x="44195" y="659892"/>
                </a:lnTo>
                <a:lnTo>
                  <a:pt x="28955" y="641604"/>
                </a:lnTo>
                <a:lnTo>
                  <a:pt x="24383" y="632459"/>
                </a:lnTo>
                <a:lnTo>
                  <a:pt x="18287" y="621792"/>
                </a:lnTo>
                <a:lnTo>
                  <a:pt x="15239" y="612647"/>
                </a:lnTo>
                <a:lnTo>
                  <a:pt x="12191" y="600455"/>
                </a:lnTo>
                <a:lnTo>
                  <a:pt x="10667" y="589787"/>
                </a:lnTo>
                <a:lnTo>
                  <a:pt x="9143" y="577596"/>
                </a:lnTo>
                <a:lnTo>
                  <a:pt x="9143" y="124967"/>
                </a:lnTo>
                <a:lnTo>
                  <a:pt x="10667" y="114300"/>
                </a:lnTo>
                <a:lnTo>
                  <a:pt x="12191" y="102108"/>
                </a:lnTo>
                <a:lnTo>
                  <a:pt x="28955" y="60959"/>
                </a:lnTo>
                <a:lnTo>
                  <a:pt x="70103" y="24383"/>
                </a:lnTo>
                <a:lnTo>
                  <a:pt x="112775" y="10667"/>
                </a:lnTo>
                <a:lnTo>
                  <a:pt x="1748027" y="10667"/>
                </a:lnTo>
                <a:lnTo>
                  <a:pt x="1758695" y="12191"/>
                </a:lnTo>
                <a:lnTo>
                  <a:pt x="1770887" y="15239"/>
                </a:lnTo>
                <a:lnTo>
                  <a:pt x="1781555" y="18287"/>
                </a:lnTo>
                <a:lnTo>
                  <a:pt x="1790700" y="24383"/>
                </a:lnTo>
                <a:lnTo>
                  <a:pt x="115823" y="24383"/>
                </a:lnTo>
                <a:lnTo>
                  <a:pt x="105155" y="25908"/>
                </a:lnTo>
                <a:lnTo>
                  <a:pt x="68579" y="41148"/>
                </a:lnTo>
                <a:lnTo>
                  <a:pt x="41147" y="68579"/>
                </a:lnTo>
                <a:lnTo>
                  <a:pt x="25907" y="105155"/>
                </a:lnTo>
                <a:lnTo>
                  <a:pt x="24383" y="114300"/>
                </a:lnTo>
                <a:lnTo>
                  <a:pt x="24383" y="586740"/>
                </a:lnTo>
                <a:lnTo>
                  <a:pt x="41147" y="633983"/>
                </a:lnTo>
                <a:lnTo>
                  <a:pt x="68579" y="661416"/>
                </a:lnTo>
                <a:lnTo>
                  <a:pt x="103632" y="676655"/>
                </a:lnTo>
                <a:lnTo>
                  <a:pt x="114300" y="678179"/>
                </a:lnTo>
                <a:lnTo>
                  <a:pt x="1790700" y="678179"/>
                </a:lnTo>
                <a:lnTo>
                  <a:pt x="1781555" y="684275"/>
                </a:lnTo>
                <a:lnTo>
                  <a:pt x="1760219" y="690371"/>
                </a:lnTo>
                <a:lnTo>
                  <a:pt x="1735835" y="693420"/>
                </a:lnTo>
                <a:close/>
              </a:path>
              <a:path w="1861184" h="702944">
                <a:moveTo>
                  <a:pt x="1790700" y="678179"/>
                </a:moveTo>
                <a:lnTo>
                  <a:pt x="1746503" y="678179"/>
                </a:lnTo>
                <a:lnTo>
                  <a:pt x="1755647" y="676655"/>
                </a:lnTo>
                <a:lnTo>
                  <a:pt x="1766316" y="673608"/>
                </a:lnTo>
                <a:lnTo>
                  <a:pt x="1775459" y="670559"/>
                </a:lnTo>
                <a:lnTo>
                  <a:pt x="1783079" y="665988"/>
                </a:lnTo>
                <a:lnTo>
                  <a:pt x="1792223" y="661416"/>
                </a:lnTo>
                <a:lnTo>
                  <a:pt x="1819655" y="633983"/>
                </a:lnTo>
                <a:lnTo>
                  <a:pt x="1834895" y="598932"/>
                </a:lnTo>
                <a:lnTo>
                  <a:pt x="1836419" y="588263"/>
                </a:lnTo>
                <a:lnTo>
                  <a:pt x="1836419" y="115824"/>
                </a:lnTo>
                <a:lnTo>
                  <a:pt x="1834895" y="105155"/>
                </a:lnTo>
                <a:lnTo>
                  <a:pt x="1833371" y="96012"/>
                </a:lnTo>
                <a:lnTo>
                  <a:pt x="1828800" y="86867"/>
                </a:lnTo>
                <a:lnTo>
                  <a:pt x="1825751" y="77724"/>
                </a:lnTo>
                <a:lnTo>
                  <a:pt x="1819655" y="70104"/>
                </a:lnTo>
                <a:lnTo>
                  <a:pt x="1815084" y="62483"/>
                </a:lnTo>
                <a:lnTo>
                  <a:pt x="1801368" y="48767"/>
                </a:lnTo>
                <a:lnTo>
                  <a:pt x="1766316" y="28956"/>
                </a:lnTo>
                <a:lnTo>
                  <a:pt x="1735835" y="24383"/>
                </a:lnTo>
                <a:lnTo>
                  <a:pt x="1790700" y="24383"/>
                </a:lnTo>
                <a:lnTo>
                  <a:pt x="1801368" y="28956"/>
                </a:lnTo>
                <a:lnTo>
                  <a:pt x="1808987" y="36575"/>
                </a:lnTo>
                <a:lnTo>
                  <a:pt x="1818132" y="44196"/>
                </a:lnTo>
                <a:lnTo>
                  <a:pt x="1847087" y="91440"/>
                </a:lnTo>
                <a:lnTo>
                  <a:pt x="1851660" y="114300"/>
                </a:lnTo>
                <a:lnTo>
                  <a:pt x="1851660" y="589787"/>
                </a:lnTo>
                <a:lnTo>
                  <a:pt x="1837943" y="632459"/>
                </a:lnTo>
                <a:lnTo>
                  <a:pt x="1810511" y="665988"/>
                </a:lnTo>
                <a:lnTo>
                  <a:pt x="1801368" y="673608"/>
                </a:lnTo>
                <a:lnTo>
                  <a:pt x="1790700" y="6781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040623" y="1331975"/>
            <a:ext cx="1606295" cy="36880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0814" y="1825314"/>
            <a:ext cx="8876771" cy="5613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rgbClr val="BF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7024" y="2485066"/>
            <a:ext cx="8904350" cy="2922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493888" y="6182915"/>
            <a:ext cx="198120" cy="398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2340" y="1826841"/>
            <a:ext cx="2038985" cy="5613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15" dirty="0"/>
              <a:t>R</a:t>
            </a:r>
            <a:r>
              <a:rPr spc="10" dirty="0"/>
              <a:t>es</a:t>
            </a:r>
            <a:r>
              <a:rPr spc="-30" dirty="0"/>
              <a:t>t</a:t>
            </a:r>
            <a:r>
              <a:rPr spc="-5" dirty="0"/>
              <a:t>r</a:t>
            </a:r>
            <a:r>
              <a:rPr spc="30" dirty="0"/>
              <a:t>a</a:t>
            </a:r>
            <a:r>
              <a:rPr spc="-5" dirty="0"/>
              <a:t>i</a:t>
            </a:r>
            <a:r>
              <a:rPr spc="5" dirty="0"/>
              <a:t>nts</a:t>
            </a:r>
          </a:p>
        </p:txBody>
      </p:sp>
      <p:sp>
        <p:nvSpPr>
          <p:cNvPr id="3" name="object 3"/>
          <p:cNvSpPr/>
          <p:nvPr/>
        </p:nvSpPr>
        <p:spPr>
          <a:xfrm>
            <a:off x="399287" y="3124200"/>
            <a:ext cx="2834639" cy="23561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5715" y="3124200"/>
            <a:ext cx="3000755" cy="24444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r>
              <a:rPr spc="5" dirty="0"/>
              <a:t>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0814" y="1825314"/>
            <a:ext cx="7120255" cy="5613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5" dirty="0"/>
              <a:t>Restraint </a:t>
            </a:r>
            <a:r>
              <a:rPr dirty="0"/>
              <a:t>Definition </a:t>
            </a:r>
            <a:r>
              <a:rPr spc="10" dirty="0"/>
              <a:t>&amp;</a:t>
            </a:r>
            <a:r>
              <a:rPr spc="50" dirty="0"/>
              <a:t> </a:t>
            </a:r>
            <a:r>
              <a:rPr dirty="0"/>
              <a:t>Alternatives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r>
              <a:rPr spc="5" dirty="0"/>
              <a:t>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2948" y="2479067"/>
            <a:ext cx="9008745" cy="3644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sz="2200" b="1" spc="-5" dirty="0">
                <a:latin typeface="Century Gothic"/>
                <a:cs typeface="Century Gothic"/>
              </a:rPr>
              <a:t>Definition of</a:t>
            </a:r>
            <a:r>
              <a:rPr sz="2200" b="1" spc="-10" dirty="0">
                <a:latin typeface="Century Gothic"/>
                <a:cs typeface="Century Gothic"/>
              </a:rPr>
              <a:t> </a:t>
            </a:r>
            <a:r>
              <a:rPr sz="2200" b="1" spc="-5" dirty="0">
                <a:latin typeface="Century Gothic"/>
                <a:cs typeface="Century Gothic"/>
              </a:rPr>
              <a:t>Restraint</a:t>
            </a:r>
            <a:endParaRPr sz="2200">
              <a:latin typeface="Century Gothic"/>
              <a:cs typeface="Century Gothic"/>
            </a:endParaRPr>
          </a:p>
          <a:p>
            <a:pPr marL="390525" marR="5080" indent="-378460">
              <a:lnSpc>
                <a:spcPct val="80000"/>
              </a:lnSpc>
              <a:spcBef>
                <a:spcPts val="520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2200" b="1" spc="-5" dirty="0">
                <a:latin typeface="Century Gothic"/>
                <a:cs typeface="Century Gothic"/>
              </a:rPr>
              <a:t>Restraint</a:t>
            </a:r>
            <a:r>
              <a:rPr sz="2200" spc="-5" dirty="0">
                <a:latin typeface="Century Gothic"/>
                <a:cs typeface="Century Gothic"/>
              </a:rPr>
              <a:t>: </a:t>
            </a:r>
            <a:r>
              <a:rPr sz="2200" spc="-15" dirty="0">
                <a:latin typeface="Century Gothic"/>
                <a:cs typeface="Century Gothic"/>
              </a:rPr>
              <a:t>Any </a:t>
            </a:r>
            <a:r>
              <a:rPr sz="2200" spc="-10" dirty="0">
                <a:latin typeface="Century Gothic"/>
                <a:cs typeface="Century Gothic"/>
              </a:rPr>
              <a:t>manual </a:t>
            </a:r>
            <a:r>
              <a:rPr sz="2200" spc="-5" dirty="0">
                <a:latin typeface="Century Gothic"/>
                <a:cs typeface="Century Gothic"/>
              </a:rPr>
              <a:t>method, physical </a:t>
            </a:r>
            <a:r>
              <a:rPr sz="2200" dirty="0">
                <a:latin typeface="Century Gothic"/>
                <a:cs typeface="Century Gothic"/>
              </a:rPr>
              <a:t>device, </a:t>
            </a:r>
            <a:r>
              <a:rPr sz="2200" spc="-5" dirty="0">
                <a:latin typeface="Century Gothic"/>
                <a:cs typeface="Century Gothic"/>
              </a:rPr>
              <a:t>material, </a:t>
            </a:r>
            <a:r>
              <a:rPr sz="2200" dirty="0">
                <a:latin typeface="Century Gothic"/>
                <a:cs typeface="Century Gothic"/>
              </a:rPr>
              <a:t>or  </a:t>
            </a:r>
            <a:r>
              <a:rPr sz="2200" spc="-5" dirty="0">
                <a:latin typeface="Century Gothic"/>
                <a:cs typeface="Century Gothic"/>
              </a:rPr>
              <a:t>equipment </a:t>
            </a:r>
            <a:r>
              <a:rPr sz="2200" dirty="0">
                <a:latin typeface="Century Gothic"/>
                <a:cs typeface="Century Gothic"/>
              </a:rPr>
              <a:t>that </a:t>
            </a:r>
            <a:r>
              <a:rPr sz="2200" spc="-5" dirty="0">
                <a:latin typeface="Century Gothic"/>
                <a:cs typeface="Century Gothic"/>
              </a:rPr>
              <a:t>immobilizes </a:t>
            </a:r>
            <a:r>
              <a:rPr sz="2200" dirty="0">
                <a:latin typeface="Century Gothic"/>
                <a:cs typeface="Century Gothic"/>
              </a:rPr>
              <a:t>or </a:t>
            </a:r>
            <a:r>
              <a:rPr sz="2200" spc="-10" dirty="0">
                <a:latin typeface="Century Gothic"/>
                <a:cs typeface="Century Gothic"/>
              </a:rPr>
              <a:t>reduces </a:t>
            </a:r>
            <a:r>
              <a:rPr sz="2200" spc="-5" dirty="0">
                <a:latin typeface="Century Gothic"/>
                <a:cs typeface="Century Gothic"/>
              </a:rPr>
              <a:t>the ability </a:t>
            </a:r>
            <a:r>
              <a:rPr sz="2200" dirty="0">
                <a:latin typeface="Century Gothic"/>
                <a:cs typeface="Century Gothic"/>
              </a:rPr>
              <a:t>of </a:t>
            </a:r>
            <a:r>
              <a:rPr sz="2200" spc="-5" dirty="0">
                <a:latin typeface="Century Gothic"/>
                <a:cs typeface="Century Gothic"/>
              </a:rPr>
              <a:t>a person to  </a:t>
            </a:r>
            <a:r>
              <a:rPr sz="2200" spc="-10" dirty="0">
                <a:latin typeface="Century Gothic"/>
                <a:cs typeface="Century Gothic"/>
              </a:rPr>
              <a:t>freely </a:t>
            </a:r>
            <a:r>
              <a:rPr sz="2200" dirty="0">
                <a:latin typeface="Century Gothic"/>
                <a:cs typeface="Century Gothic"/>
              </a:rPr>
              <a:t>move their </a:t>
            </a:r>
            <a:r>
              <a:rPr sz="2200" b="1" dirty="0">
                <a:latin typeface="Century Gothic"/>
                <a:cs typeface="Century Gothic"/>
              </a:rPr>
              <a:t>arms, </a:t>
            </a:r>
            <a:r>
              <a:rPr sz="2200" b="1" spc="-5" dirty="0">
                <a:latin typeface="Century Gothic"/>
                <a:cs typeface="Century Gothic"/>
              </a:rPr>
              <a:t>legs, </a:t>
            </a:r>
            <a:r>
              <a:rPr sz="2200" b="1" spc="-10" dirty="0">
                <a:latin typeface="Century Gothic"/>
                <a:cs typeface="Century Gothic"/>
              </a:rPr>
              <a:t>body, </a:t>
            </a:r>
            <a:r>
              <a:rPr sz="2200" b="1" spc="-5" dirty="0">
                <a:latin typeface="Century Gothic"/>
                <a:cs typeface="Century Gothic"/>
              </a:rPr>
              <a:t>or</a:t>
            </a:r>
            <a:r>
              <a:rPr sz="2200" b="1" spc="-10" dirty="0">
                <a:latin typeface="Century Gothic"/>
                <a:cs typeface="Century Gothic"/>
              </a:rPr>
              <a:t> </a:t>
            </a:r>
            <a:r>
              <a:rPr sz="2200" b="1" spc="-5" dirty="0">
                <a:latin typeface="Century Gothic"/>
                <a:cs typeface="Century Gothic"/>
              </a:rPr>
              <a:t>head</a:t>
            </a:r>
            <a:r>
              <a:rPr sz="2200" spc="-5" dirty="0">
                <a:latin typeface="Century Gothic"/>
                <a:cs typeface="Century Gothic"/>
              </a:rPr>
              <a:t>.</a:t>
            </a:r>
            <a:endParaRPr sz="2200">
              <a:latin typeface="Century Gothic"/>
              <a:cs typeface="Century Gothic"/>
            </a:endParaRPr>
          </a:p>
          <a:p>
            <a:pPr marL="12700">
              <a:lnSpc>
                <a:spcPts val="2635"/>
              </a:lnSpc>
              <a:spcBef>
                <a:spcPts val="15"/>
              </a:spcBef>
            </a:pPr>
            <a:r>
              <a:rPr sz="2200" b="1" spc="-5" dirty="0">
                <a:latin typeface="Century Gothic"/>
                <a:cs typeface="Century Gothic"/>
              </a:rPr>
              <a:t>Use of Alternative</a:t>
            </a:r>
            <a:r>
              <a:rPr sz="2200" b="1" spc="-10" dirty="0">
                <a:latin typeface="Century Gothic"/>
                <a:cs typeface="Century Gothic"/>
              </a:rPr>
              <a:t> </a:t>
            </a:r>
            <a:r>
              <a:rPr sz="2200" b="1" spc="-5" dirty="0">
                <a:latin typeface="Century Gothic"/>
                <a:cs typeface="Century Gothic"/>
              </a:rPr>
              <a:t>Restraints</a:t>
            </a:r>
            <a:endParaRPr sz="2200">
              <a:latin typeface="Century Gothic"/>
              <a:cs typeface="Century Gothic"/>
            </a:endParaRPr>
          </a:p>
          <a:p>
            <a:pPr marL="390525" marR="457200" indent="-378460">
              <a:lnSpc>
                <a:spcPct val="80000"/>
              </a:lnSpc>
              <a:spcBef>
                <a:spcPts val="520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2200" spc="-5" dirty="0">
                <a:latin typeface="Century Gothic"/>
                <a:cs typeface="Century Gothic"/>
              </a:rPr>
              <a:t>Restraint </a:t>
            </a:r>
            <a:r>
              <a:rPr sz="2200" dirty="0">
                <a:latin typeface="Century Gothic"/>
                <a:cs typeface="Century Gothic"/>
              </a:rPr>
              <a:t>and </a:t>
            </a:r>
            <a:r>
              <a:rPr sz="2200" spc="-5" dirty="0">
                <a:latin typeface="Century Gothic"/>
                <a:cs typeface="Century Gothic"/>
              </a:rPr>
              <a:t>seclusion </a:t>
            </a:r>
            <a:r>
              <a:rPr sz="2200" spc="-10" dirty="0">
                <a:latin typeface="Century Gothic"/>
                <a:cs typeface="Century Gothic"/>
              </a:rPr>
              <a:t>are used </a:t>
            </a:r>
            <a:r>
              <a:rPr sz="2200" spc="-5" dirty="0">
                <a:latin typeface="Century Gothic"/>
                <a:cs typeface="Century Gothic"/>
              </a:rPr>
              <a:t>to </a:t>
            </a:r>
            <a:r>
              <a:rPr sz="2200" dirty="0">
                <a:latin typeface="Century Gothic"/>
                <a:cs typeface="Century Gothic"/>
              </a:rPr>
              <a:t>restrict movement </a:t>
            </a:r>
            <a:r>
              <a:rPr sz="2200" spc="-5" dirty="0">
                <a:latin typeface="Century Gothic"/>
                <a:cs typeface="Century Gothic"/>
              </a:rPr>
              <a:t>during  instances </a:t>
            </a:r>
            <a:r>
              <a:rPr sz="2200" dirty="0">
                <a:latin typeface="Century Gothic"/>
                <a:cs typeface="Century Gothic"/>
              </a:rPr>
              <a:t>of </a:t>
            </a:r>
            <a:r>
              <a:rPr sz="2200" spc="-5" dirty="0">
                <a:latin typeface="Century Gothic"/>
                <a:cs typeface="Century Gothic"/>
              </a:rPr>
              <a:t>aggression </a:t>
            </a:r>
            <a:r>
              <a:rPr sz="2200" spc="-10" dirty="0">
                <a:latin typeface="Century Gothic"/>
                <a:cs typeface="Century Gothic"/>
              </a:rPr>
              <a:t>or </a:t>
            </a:r>
            <a:r>
              <a:rPr sz="2200" spc="5" dirty="0">
                <a:latin typeface="Century Gothic"/>
                <a:cs typeface="Century Gothic"/>
              </a:rPr>
              <a:t>to </a:t>
            </a:r>
            <a:r>
              <a:rPr sz="2200" spc="-5" dirty="0">
                <a:latin typeface="Century Gothic"/>
                <a:cs typeface="Century Gothic"/>
              </a:rPr>
              <a:t>control </a:t>
            </a:r>
            <a:r>
              <a:rPr sz="2200" b="1" spc="-10" dirty="0">
                <a:latin typeface="Century Gothic"/>
                <a:cs typeface="Century Gothic"/>
              </a:rPr>
              <a:t>problem </a:t>
            </a:r>
            <a:r>
              <a:rPr sz="2200" b="1" spc="-5" dirty="0">
                <a:latin typeface="Century Gothic"/>
                <a:cs typeface="Century Gothic"/>
              </a:rPr>
              <a:t>behaviors</a:t>
            </a:r>
            <a:r>
              <a:rPr sz="2200" spc="-5" dirty="0">
                <a:latin typeface="Century Gothic"/>
                <a:cs typeface="Century Gothic"/>
              </a:rPr>
              <a:t>,  primarily for </a:t>
            </a:r>
            <a:r>
              <a:rPr sz="2200" b="1" spc="-5" dirty="0">
                <a:latin typeface="Century Gothic"/>
                <a:cs typeface="Century Gothic"/>
              </a:rPr>
              <a:t>staff </a:t>
            </a:r>
            <a:r>
              <a:rPr sz="2200" b="1" spc="-10" dirty="0">
                <a:latin typeface="Century Gothic"/>
                <a:cs typeface="Century Gothic"/>
              </a:rPr>
              <a:t>and </a:t>
            </a:r>
            <a:r>
              <a:rPr sz="2200" b="1" spc="-5" dirty="0">
                <a:latin typeface="Century Gothic"/>
                <a:cs typeface="Century Gothic"/>
              </a:rPr>
              <a:t>patient</a:t>
            </a:r>
            <a:r>
              <a:rPr sz="2200" b="1" spc="5" dirty="0">
                <a:latin typeface="Century Gothic"/>
                <a:cs typeface="Century Gothic"/>
              </a:rPr>
              <a:t> </a:t>
            </a:r>
            <a:r>
              <a:rPr sz="2200" b="1" spc="-5" dirty="0">
                <a:latin typeface="Century Gothic"/>
                <a:cs typeface="Century Gothic"/>
              </a:rPr>
              <a:t>safety</a:t>
            </a:r>
            <a:r>
              <a:rPr sz="2200" spc="-5" dirty="0">
                <a:latin typeface="Century Gothic"/>
                <a:cs typeface="Century Gothic"/>
              </a:rPr>
              <a:t>.</a:t>
            </a:r>
            <a:endParaRPr sz="2200">
              <a:latin typeface="Century Gothic"/>
              <a:cs typeface="Century Gothic"/>
            </a:endParaRPr>
          </a:p>
          <a:p>
            <a:pPr marL="390525" indent="-378460">
              <a:lnSpc>
                <a:spcPts val="2375"/>
              </a:lnSpc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2200" dirty="0">
                <a:latin typeface="Century Gothic"/>
                <a:cs typeface="Century Gothic"/>
              </a:rPr>
              <a:t>Ethical </a:t>
            </a:r>
            <a:r>
              <a:rPr sz="2200" spc="-5" dirty="0">
                <a:latin typeface="Century Gothic"/>
                <a:cs typeface="Century Gothic"/>
              </a:rPr>
              <a:t>concerns </a:t>
            </a:r>
            <a:r>
              <a:rPr sz="2200" dirty="0">
                <a:latin typeface="Century Gothic"/>
                <a:cs typeface="Century Gothic"/>
              </a:rPr>
              <a:t>and potential </a:t>
            </a:r>
            <a:r>
              <a:rPr sz="2200" spc="-5" dirty="0">
                <a:latin typeface="Century Gothic"/>
                <a:cs typeface="Century Gothic"/>
              </a:rPr>
              <a:t>harmful effects have led </a:t>
            </a:r>
            <a:r>
              <a:rPr sz="2200" spc="5" dirty="0">
                <a:latin typeface="Century Gothic"/>
                <a:cs typeface="Century Gothic"/>
              </a:rPr>
              <a:t>to</a:t>
            </a:r>
            <a:r>
              <a:rPr sz="2200" spc="-60" dirty="0">
                <a:latin typeface="Century Gothic"/>
                <a:cs typeface="Century Gothic"/>
              </a:rPr>
              <a:t> </a:t>
            </a:r>
            <a:r>
              <a:rPr sz="2200" spc="-5" dirty="0">
                <a:latin typeface="Century Gothic"/>
                <a:cs typeface="Century Gothic"/>
              </a:rPr>
              <a:t>a</a:t>
            </a:r>
            <a:endParaRPr sz="2200">
              <a:latin typeface="Century Gothic"/>
              <a:cs typeface="Century Gothic"/>
            </a:endParaRPr>
          </a:p>
          <a:p>
            <a:pPr marL="390525">
              <a:lnSpc>
                <a:spcPts val="2375"/>
              </a:lnSpc>
            </a:pPr>
            <a:r>
              <a:rPr sz="2200" b="1" spc="-5" dirty="0">
                <a:latin typeface="Century Gothic"/>
                <a:cs typeface="Century Gothic"/>
              </a:rPr>
              <a:t>reduction </a:t>
            </a:r>
            <a:r>
              <a:rPr sz="2200" spc="5" dirty="0">
                <a:latin typeface="Century Gothic"/>
                <a:cs typeface="Century Gothic"/>
              </a:rPr>
              <a:t>in </a:t>
            </a:r>
            <a:r>
              <a:rPr sz="2200" dirty="0">
                <a:latin typeface="Century Gothic"/>
                <a:cs typeface="Century Gothic"/>
              </a:rPr>
              <a:t>restraint </a:t>
            </a:r>
            <a:r>
              <a:rPr sz="2200" spc="-10" dirty="0">
                <a:latin typeface="Century Gothic"/>
                <a:cs typeface="Century Gothic"/>
              </a:rPr>
              <a:t>use, </a:t>
            </a:r>
            <a:r>
              <a:rPr sz="2200" spc="-5" dirty="0">
                <a:latin typeface="Century Gothic"/>
                <a:cs typeface="Century Gothic"/>
              </a:rPr>
              <a:t>particularly </a:t>
            </a:r>
            <a:r>
              <a:rPr sz="2200" spc="5" dirty="0">
                <a:latin typeface="Century Gothic"/>
                <a:cs typeface="Century Gothic"/>
              </a:rPr>
              <a:t>in </a:t>
            </a:r>
            <a:r>
              <a:rPr sz="2200" spc="-5" dirty="0">
                <a:latin typeface="Century Gothic"/>
                <a:cs typeface="Century Gothic"/>
              </a:rPr>
              <a:t>mental health</a:t>
            </a:r>
            <a:r>
              <a:rPr sz="2200" spc="-105" dirty="0">
                <a:latin typeface="Century Gothic"/>
                <a:cs typeface="Century Gothic"/>
              </a:rPr>
              <a:t> </a:t>
            </a:r>
            <a:r>
              <a:rPr sz="2200" dirty="0">
                <a:latin typeface="Century Gothic"/>
                <a:cs typeface="Century Gothic"/>
              </a:rPr>
              <a:t>settings.</a:t>
            </a:r>
            <a:endParaRPr sz="2200">
              <a:latin typeface="Century Gothic"/>
              <a:cs typeface="Century Gothic"/>
            </a:endParaRPr>
          </a:p>
          <a:p>
            <a:pPr marL="390525" marR="194310" indent="-378460">
              <a:lnSpc>
                <a:spcPts val="2110"/>
              </a:lnSpc>
              <a:spcBef>
                <a:spcPts val="509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2200" b="1" spc="-5" dirty="0">
                <a:latin typeface="Century Gothic"/>
                <a:cs typeface="Century Gothic"/>
              </a:rPr>
              <a:t>Alternative approaches </a:t>
            </a:r>
            <a:r>
              <a:rPr sz="2200" spc="-10" dirty="0">
                <a:latin typeface="Century Gothic"/>
                <a:cs typeface="Century Gothic"/>
              </a:rPr>
              <a:t>are </a:t>
            </a:r>
            <a:r>
              <a:rPr sz="2200" dirty="0">
                <a:latin typeface="Century Gothic"/>
                <a:cs typeface="Century Gothic"/>
              </a:rPr>
              <a:t>now being </a:t>
            </a:r>
            <a:r>
              <a:rPr sz="2200" spc="-5" dirty="0">
                <a:latin typeface="Century Gothic"/>
                <a:cs typeface="Century Gothic"/>
              </a:rPr>
              <a:t>incorporated to  </a:t>
            </a:r>
            <a:r>
              <a:rPr sz="2200" dirty="0">
                <a:latin typeface="Century Gothic"/>
                <a:cs typeface="Century Gothic"/>
              </a:rPr>
              <a:t>minimize </a:t>
            </a:r>
            <a:r>
              <a:rPr sz="2200" spc="-5" dirty="0">
                <a:latin typeface="Century Gothic"/>
                <a:cs typeface="Century Gothic"/>
              </a:rPr>
              <a:t>restraint </a:t>
            </a:r>
            <a:r>
              <a:rPr sz="2200" spc="-10" dirty="0">
                <a:latin typeface="Century Gothic"/>
                <a:cs typeface="Century Gothic"/>
              </a:rPr>
              <a:t>use </a:t>
            </a:r>
            <a:r>
              <a:rPr sz="2200" spc="5" dirty="0">
                <a:latin typeface="Century Gothic"/>
                <a:cs typeface="Century Gothic"/>
              </a:rPr>
              <a:t>in </a:t>
            </a:r>
            <a:r>
              <a:rPr sz="2200" spc="-5" dirty="0">
                <a:latin typeface="Century Gothic"/>
                <a:cs typeface="Century Gothic"/>
              </a:rPr>
              <a:t>favor </a:t>
            </a:r>
            <a:r>
              <a:rPr sz="2200" dirty="0">
                <a:latin typeface="Century Gothic"/>
                <a:cs typeface="Century Gothic"/>
              </a:rPr>
              <a:t>of </a:t>
            </a:r>
            <a:r>
              <a:rPr sz="2200" b="1" spc="-5" dirty="0">
                <a:latin typeface="Century Gothic"/>
                <a:cs typeface="Century Gothic"/>
              </a:rPr>
              <a:t>safer, more humane</a:t>
            </a:r>
            <a:r>
              <a:rPr sz="2200" b="1" spc="-45" dirty="0">
                <a:latin typeface="Century Gothic"/>
                <a:cs typeface="Century Gothic"/>
              </a:rPr>
              <a:t> </a:t>
            </a:r>
            <a:r>
              <a:rPr sz="2200" spc="-5" dirty="0">
                <a:latin typeface="Century Gothic"/>
                <a:cs typeface="Century Gothic"/>
              </a:rPr>
              <a:t>methods.</a:t>
            </a:r>
            <a:endParaRPr sz="2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0739" y="1694152"/>
            <a:ext cx="7385050" cy="427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650" spc="-10" dirty="0"/>
              <a:t>Patient &amp; </a:t>
            </a:r>
            <a:r>
              <a:rPr sz="2650" spc="-15" dirty="0"/>
              <a:t>Family </a:t>
            </a:r>
            <a:r>
              <a:rPr sz="2650" spc="-10" dirty="0"/>
              <a:t>rights regarding Restraint</a:t>
            </a:r>
            <a:r>
              <a:rPr sz="2650" spc="35" dirty="0"/>
              <a:t> </a:t>
            </a:r>
            <a:r>
              <a:rPr sz="2650" spc="-15" dirty="0"/>
              <a:t>Use</a:t>
            </a:r>
            <a:endParaRPr sz="2650"/>
          </a:p>
        </p:txBody>
      </p:sp>
      <p:sp>
        <p:nvSpPr>
          <p:cNvPr id="3" name="object 3"/>
          <p:cNvSpPr txBox="1"/>
          <p:nvPr/>
        </p:nvSpPr>
        <p:spPr>
          <a:xfrm>
            <a:off x="577120" y="2151938"/>
            <a:ext cx="8171815" cy="179514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750" b="1" dirty="0">
                <a:latin typeface="Century Gothic"/>
                <a:cs typeface="Century Gothic"/>
              </a:rPr>
              <a:t>Rights </a:t>
            </a:r>
            <a:r>
              <a:rPr sz="1750" b="1" spc="-5" dirty="0">
                <a:latin typeface="Century Gothic"/>
                <a:cs typeface="Century Gothic"/>
              </a:rPr>
              <a:t>of</a:t>
            </a:r>
            <a:r>
              <a:rPr sz="1750" b="1" spc="15" dirty="0">
                <a:latin typeface="Century Gothic"/>
                <a:cs typeface="Century Gothic"/>
              </a:rPr>
              <a:t> </a:t>
            </a:r>
            <a:r>
              <a:rPr sz="1750" b="1" dirty="0">
                <a:latin typeface="Century Gothic"/>
                <a:cs typeface="Century Gothic"/>
              </a:rPr>
              <a:t>Patients:</a:t>
            </a:r>
            <a:endParaRPr sz="1750">
              <a:latin typeface="Century Gothic"/>
              <a:cs typeface="Century Gothic"/>
            </a:endParaRPr>
          </a:p>
          <a:p>
            <a:pPr marL="390525" indent="-37846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1750" spc="5" dirty="0">
                <a:latin typeface="Century Gothic"/>
                <a:cs typeface="Century Gothic"/>
              </a:rPr>
              <a:t>The </a:t>
            </a:r>
            <a:r>
              <a:rPr sz="1750" b="1" spc="5" dirty="0">
                <a:latin typeface="Century Gothic"/>
                <a:cs typeface="Century Gothic"/>
              </a:rPr>
              <a:t>Department </a:t>
            </a:r>
            <a:r>
              <a:rPr sz="1750" b="1" dirty="0">
                <a:latin typeface="Century Gothic"/>
                <a:cs typeface="Century Gothic"/>
              </a:rPr>
              <a:t>of Health </a:t>
            </a:r>
            <a:r>
              <a:rPr sz="1750" b="1" spc="5" dirty="0">
                <a:latin typeface="Century Gothic"/>
                <a:cs typeface="Century Gothic"/>
              </a:rPr>
              <a:t>and </a:t>
            </a:r>
            <a:r>
              <a:rPr sz="1750" b="1" dirty="0">
                <a:latin typeface="Century Gothic"/>
                <a:cs typeface="Century Gothic"/>
              </a:rPr>
              <a:t>Human Services </a:t>
            </a:r>
            <a:r>
              <a:rPr sz="1750" spc="5" dirty="0">
                <a:latin typeface="Century Gothic"/>
                <a:cs typeface="Century Gothic"/>
              </a:rPr>
              <a:t>outlines </a:t>
            </a:r>
            <a:r>
              <a:rPr sz="1750" dirty="0">
                <a:latin typeface="Century Gothic"/>
                <a:cs typeface="Century Gothic"/>
              </a:rPr>
              <a:t>that </a:t>
            </a:r>
            <a:r>
              <a:rPr sz="1750" b="1" dirty="0">
                <a:latin typeface="Century Gothic"/>
                <a:cs typeface="Century Gothic"/>
              </a:rPr>
              <a:t>restraint</a:t>
            </a:r>
            <a:r>
              <a:rPr sz="1750" b="1" spc="-45" dirty="0">
                <a:latin typeface="Century Gothic"/>
                <a:cs typeface="Century Gothic"/>
              </a:rPr>
              <a:t> </a:t>
            </a:r>
            <a:r>
              <a:rPr sz="1750" dirty="0">
                <a:latin typeface="Century Gothic"/>
                <a:cs typeface="Century Gothic"/>
              </a:rPr>
              <a:t>or</a:t>
            </a:r>
            <a:endParaRPr sz="1750">
              <a:latin typeface="Century Gothic"/>
              <a:cs typeface="Century Gothic"/>
            </a:endParaRPr>
          </a:p>
          <a:p>
            <a:pPr marL="390525">
              <a:lnSpc>
                <a:spcPct val="100000"/>
              </a:lnSpc>
              <a:spcBef>
                <a:spcPts val="10"/>
              </a:spcBef>
            </a:pPr>
            <a:r>
              <a:rPr sz="1750" b="1" dirty="0">
                <a:latin typeface="Century Gothic"/>
                <a:cs typeface="Century Gothic"/>
              </a:rPr>
              <a:t>seclusion </a:t>
            </a:r>
            <a:r>
              <a:rPr sz="1750" spc="5" dirty="0">
                <a:latin typeface="Century Gothic"/>
                <a:cs typeface="Century Gothic"/>
              </a:rPr>
              <a:t>can </a:t>
            </a:r>
            <a:r>
              <a:rPr sz="1750" spc="10" dirty="0">
                <a:latin typeface="Century Gothic"/>
                <a:cs typeface="Century Gothic"/>
              </a:rPr>
              <a:t>only </a:t>
            </a:r>
            <a:r>
              <a:rPr sz="1750" spc="5" dirty="0">
                <a:latin typeface="Century Gothic"/>
                <a:cs typeface="Century Gothic"/>
              </a:rPr>
              <a:t>be </a:t>
            </a:r>
            <a:r>
              <a:rPr sz="1750" b="1" spc="5" dirty="0">
                <a:latin typeface="Century Gothic"/>
                <a:cs typeface="Century Gothic"/>
              </a:rPr>
              <a:t>used </a:t>
            </a:r>
            <a:r>
              <a:rPr sz="1750" b="1" dirty="0">
                <a:latin typeface="Century Gothic"/>
                <a:cs typeface="Century Gothic"/>
              </a:rPr>
              <a:t>after less restrictive </a:t>
            </a:r>
            <a:r>
              <a:rPr sz="1750" b="1" spc="5" dirty="0">
                <a:latin typeface="Century Gothic"/>
                <a:cs typeface="Century Gothic"/>
              </a:rPr>
              <a:t>methods </a:t>
            </a:r>
            <a:r>
              <a:rPr sz="1750" dirty="0">
                <a:latin typeface="Century Gothic"/>
                <a:cs typeface="Century Gothic"/>
              </a:rPr>
              <a:t>are</a:t>
            </a:r>
            <a:r>
              <a:rPr sz="1750" spc="-45" dirty="0">
                <a:latin typeface="Century Gothic"/>
                <a:cs typeface="Century Gothic"/>
              </a:rPr>
              <a:t> </a:t>
            </a:r>
            <a:r>
              <a:rPr sz="1750" dirty="0">
                <a:latin typeface="Century Gothic"/>
                <a:cs typeface="Century Gothic"/>
              </a:rPr>
              <a:t>ineffective.</a:t>
            </a:r>
            <a:endParaRPr sz="1750">
              <a:latin typeface="Century Gothic"/>
              <a:cs typeface="Century Gothic"/>
            </a:endParaRPr>
          </a:p>
          <a:p>
            <a:pPr marL="390525" marR="43815" indent="-378460">
              <a:lnSpc>
                <a:spcPct val="100600"/>
              </a:lnSpc>
              <a:spcBef>
                <a:spcPts val="420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1750" spc="5" dirty="0">
                <a:latin typeface="Century Gothic"/>
                <a:cs typeface="Century Gothic"/>
              </a:rPr>
              <a:t>Patients </a:t>
            </a:r>
            <a:r>
              <a:rPr sz="1750" spc="10" dirty="0">
                <a:latin typeface="Century Gothic"/>
                <a:cs typeface="Century Gothic"/>
              </a:rPr>
              <a:t>have </a:t>
            </a:r>
            <a:r>
              <a:rPr sz="1750" spc="5" dirty="0">
                <a:latin typeface="Century Gothic"/>
                <a:cs typeface="Century Gothic"/>
              </a:rPr>
              <a:t>the right to </a:t>
            </a:r>
            <a:r>
              <a:rPr sz="1750" b="1" spc="5" dirty="0">
                <a:latin typeface="Century Gothic"/>
                <a:cs typeface="Century Gothic"/>
              </a:rPr>
              <a:t>freedom from </a:t>
            </a:r>
            <a:r>
              <a:rPr sz="1750" b="1" dirty="0">
                <a:latin typeface="Century Gothic"/>
                <a:cs typeface="Century Gothic"/>
              </a:rPr>
              <a:t>restraint/seclusion</a:t>
            </a:r>
            <a:r>
              <a:rPr sz="1750" dirty="0">
                <a:latin typeface="Century Gothic"/>
                <a:cs typeface="Century Gothic"/>
              </a:rPr>
              <a:t>, </a:t>
            </a:r>
            <a:r>
              <a:rPr sz="1750" spc="5" dirty="0">
                <a:latin typeface="Century Gothic"/>
                <a:cs typeface="Century Gothic"/>
              </a:rPr>
              <a:t>and these  measures should </a:t>
            </a:r>
            <a:r>
              <a:rPr sz="1750" spc="10" dirty="0">
                <a:latin typeface="Century Gothic"/>
                <a:cs typeface="Century Gothic"/>
              </a:rPr>
              <a:t>only </a:t>
            </a:r>
            <a:r>
              <a:rPr sz="1750" spc="5" dirty="0">
                <a:latin typeface="Century Gothic"/>
                <a:cs typeface="Century Gothic"/>
              </a:rPr>
              <a:t>be used when there </a:t>
            </a:r>
            <a:r>
              <a:rPr sz="1750" spc="10" dirty="0">
                <a:latin typeface="Century Gothic"/>
                <a:cs typeface="Century Gothic"/>
              </a:rPr>
              <a:t>is </a:t>
            </a:r>
            <a:r>
              <a:rPr sz="1750" spc="5" dirty="0">
                <a:latin typeface="Century Gothic"/>
                <a:cs typeface="Century Gothic"/>
              </a:rPr>
              <a:t>a </a:t>
            </a:r>
            <a:r>
              <a:rPr sz="1750" b="1" dirty="0">
                <a:latin typeface="Century Gothic"/>
                <a:cs typeface="Century Gothic"/>
              </a:rPr>
              <a:t>threat </a:t>
            </a:r>
            <a:r>
              <a:rPr sz="1750" b="1" spc="-5" dirty="0">
                <a:latin typeface="Century Gothic"/>
                <a:cs typeface="Century Gothic"/>
              </a:rPr>
              <a:t>to </a:t>
            </a:r>
            <a:r>
              <a:rPr sz="1750" b="1" spc="5" dirty="0">
                <a:latin typeface="Century Gothic"/>
                <a:cs typeface="Century Gothic"/>
              </a:rPr>
              <a:t>the safety </a:t>
            </a:r>
            <a:r>
              <a:rPr sz="1750" dirty="0">
                <a:latin typeface="Century Gothic"/>
                <a:cs typeface="Century Gothic"/>
              </a:rPr>
              <a:t>of</a:t>
            </a:r>
            <a:r>
              <a:rPr sz="1750" spc="-225" dirty="0">
                <a:latin typeface="Century Gothic"/>
                <a:cs typeface="Century Gothic"/>
              </a:rPr>
              <a:t> </a:t>
            </a:r>
            <a:r>
              <a:rPr sz="1750" dirty="0">
                <a:latin typeface="Century Gothic"/>
                <a:cs typeface="Century Gothic"/>
              </a:rPr>
              <a:t>the  </a:t>
            </a:r>
            <a:r>
              <a:rPr sz="1750" spc="5" dirty="0">
                <a:latin typeface="Century Gothic"/>
                <a:cs typeface="Century Gothic"/>
              </a:rPr>
              <a:t>patient or</a:t>
            </a:r>
            <a:r>
              <a:rPr sz="1750" spc="-65" dirty="0">
                <a:latin typeface="Century Gothic"/>
                <a:cs typeface="Century Gothic"/>
              </a:rPr>
              <a:t> </a:t>
            </a:r>
            <a:r>
              <a:rPr sz="1750" spc="-5" dirty="0">
                <a:latin typeface="Century Gothic"/>
                <a:cs typeface="Century Gothic"/>
              </a:rPr>
              <a:t>staff.</a:t>
            </a:r>
            <a:endParaRPr sz="175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75659" y="4177284"/>
            <a:ext cx="3974591" cy="21198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r>
              <a:rPr spc="5" dirty="0"/>
              <a:t>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0814" y="1825314"/>
            <a:ext cx="5656580" cy="5613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5" dirty="0"/>
              <a:t>Preparing for Restraint</a:t>
            </a:r>
            <a:r>
              <a:rPr spc="-35" dirty="0"/>
              <a:t> </a:t>
            </a:r>
            <a:r>
              <a:rPr dirty="0"/>
              <a:t>Use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1</a:t>
            </a:r>
            <a:r>
              <a:rPr spc="5" dirty="0"/>
              <a:t>1</a:t>
            </a: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r>
              <a:rPr spc="5" dirty="0"/>
              <a:t>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7151" y="2466967"/>
            <a:ext cx="8805545" cy="354965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650" b="1" spc="-10" dirty="0">
                <a:latin typeface="Century Gothic"/>
                <a:cs typeface="Century Gothic"/>
              </a:rPr>
              <a:t>Psychological</a:t>
            </a:r>
            <a:r>
              <a:rPr sz="2650" b="1" spc="-35" dirty="0">
                <a:latin typeface="Century Gothic"/>
                <a:cs typeface="Century Gothic"/>
              </a:rPr>
              <a:t> </a:t>
            </a:r>
            <a:r>
              <a:rPr sz="2650" b="1" spc="-5" dirty="0">
                <a:latin typeface="Century Gothic"/>
                <a:cs typeface="Century Gothic"/>
              </a:rPr>
              <a:t>Adjustment:</a:t>
            </a:r>
            <a:endParaRPr sz="2650">
              <a:latin typeface="Century Gothic"/>
              <a:cs typeface="Century Gothic"/>
            </a:endParaRPr>
          </a:p>
          <a:p>
            <a:pPr marL="390525" marR="5080" indent="-378460">
              <a:lnSpc>
                <a:spcPts val="2860"/>
              </a:lnSpc>
              <a:spcBef>
                <a:spcPts val="650"/>
              </a:spcBef>
              <a:buFont typeface="Arial"/>
              <a:buChar char="•"/>
              <a:tabLst>
                <a:tab pos="389890" algn="l"/>
                <a:tab pos="391160" algn="l"/>
              </a:tabLst>
            </a:pPr>
            <a:r>
              <a:rPr sz="2650" spc="-10" dirty="0">
                <a:latin typeface="Century Gothic"/>
                <a:cs typeface="Century Gothic"/>
              </a:rPr>
              <a:t>Restraints require psychological adjustment for </a:t>
            </a:r>
            <a:r>
              <a:rPr sz="2650" spc="-15" dirty="0">
                <a:latin typeface="Century Gothic"/>
                <a:cs typeface="Century Gothic"/>
              </a:rPr>
              <a:t>both  </a:t>
            </a:r>
            <a:r>
              <a:rPr sz="2650" spc="-10" dirty="0">
                <a:latin typeface="Century Gothic"/>
                <a:cs typeface="Century Gothic"/>
              </a:rPr>
              <a:t>the </a:t>
            </a:r>
            <a:r>
              <a:rPr sz="2650" spc="-5" dirty="0">
                <a:latin typeface="Century Gothic"/>
                <a:cs typeface="Century Gothic"/>
              </a:rPr>
              <a:t>patient </a:t>
            </a:r>
            <a:r>
              <a:rPr sz="2650" spc="-10" dirty="0">
                <a:latin typeface="Century Gothic"/>
                <a:cs typeface="Century Gothic"/>
              </a:rPr>
              <a:t>and</a:t>
            </a:r>
            <a:r>
              <a:rPr sz="2650" spc="-45" dirty="0">
                <a:latin typeface="Century Gothic"/>
                <a:cs typeface="Century Gothic"/>
              </a:rPr>
              <a:t> </a:t>
            </a:r>
            <a:r>
              <a:rPr sz="2650" spc="-10" dirty="0">
                <a:latin typeface="Century Gothic"/>
                <a:cs typeface="Century Gothic"/>
              </a:rPr>
              <a:t>family.</a:t>
            </a:r>
            <a:endParaRPr sz="2650">
              <a:latin typeface="Century Gothic"/>
              <a:cs typeface="Century Gothic"/>
            </a:endParaRPr>
          </a:p>
          <a:p>
            <a:pPr marL="390525" marR="458470" indent="-378460">
              <a:lnSpc>
                <a:spcPts val="2860"/>
              </a:lnSpc>
              <a:spcBef>
                <a:spcPts val="615"/>
              </a:spcBef>
              <a:buFont typeface="Arial"/>
              <a:buChar char="•"/>
              <a:tabLst>
                <a:tab pos="389890" algn="l"/>
                <a:tab pos="391160" algn="l"/>
              </a:tabLst>
            </a:pPr>
            <a:r>
              <a:rPr sz="2650" dirty="0">
                <a:latin typeface="Century Gothic"/>
                <a:cs typeface="Century Gothic"/>
              </a:rPr>
              <a:t>If </a:t>
            </a:r>
            <a:r>
              <a:rPr sz="2650" spc="-10" dirty="0">
                <a:latin typeface="Century Gothic"/>
                <a:cs typeface="Century Gothic"/>
              </a:rPr>
              <a:t>restraints must </a:t>
            </a:r>
            <a:r>
              <a:rPr sz="2650" spc="-15" dirty="0">
                <a:latin typeface="Century Gothic"/>
                <a:cs typeface="Century Gothic"/>
              </a:rPr>
              <a:t>be </a:t>
            </a:r>
            <a:r>
              <a:rPr sz="2650" spc="-5" dirty="0">
                <a:latin typeface="Century Gothic"/>
                <a:cs typeface="Century Gothic"/>
              </a:rPr>
              <a:t>used, </a:t>
            </a:r>
            <a:r>
              <a:rPr sz="2650" b="1" spc="-10" dirty="0">
                <a:latin typeface="Century Gothic"/>
                <a:cs typeface="Century Gothic"/>
              </a:rPr>
              <a:t>explain </a:t>
            </a:r>
            <a:r>
              <a:rPr sz="2650" spc="-10" dirty="0">
                <a:latin typeface="Century Gothic"/>
                <a:cs typeface="Century Gothic"/>
              </a:rPr>
              <a:t>the following </a:t>
            </a:r>
            <a:r>
              <a:rPr sz="2650" spc="-5" dirty="0">
                <a:latin typeface="Century Gothic"/>
                <a:cs typeface="Century Gothic"/>
              </a:rPr>
              <a:t>to  </a:t>
            </a:r>
            <a:r>
              <a:rPr sz="2650" spc="-10" dirty="0">
                <a:latin typeface="Century Gothic"/>
                <a:cs typeface="Century Gothic"/>
              </a:rPr>
              <a:t>the </a:t>
            </a:r>
            <a:r>
              <a:rPr sz="2650" spc="-5" dirty="0">
                <a:latin typeface="Century Gothic"/>
                <a:cs typeface="Century Gothic"/>
              </a:rPr>
              <a:t>patient </a:t>
            </a:r>
            <a:r>
              <a:rPr sz="2650" spc="-10" dirty="0">
                <a:latin typeface="Century Gothic"/>
                <a:cs typeface="Century Gothic"/>
              </a:rPr>
              <a:t>and</a:t>
            </a:r>
            <a:r>
              <a:rPr sz="2650" spc="-45" dirty="0">
                <a:latin typeface="Century Gothic"/>
                <a:cs typeface="Century Gothic"/>
              </a:rPr>
              <a:t> </a:t>
            </a:r>
            <a:r>
              <a:rPr sz="2650" spc="-10" dirty="0">
                <a:latin typeface="Century Gothic"/>
                <a:cs typeface="Century Gothic"/>
              </a:rPr>
              <a:t>family:</a:t>
            </a:r>
            <a:endParaRPr sz="2650">
              <a:latin typeface="Century Gothic"/>
              <a:cs typeface="Century Gothic"/>
            </a:endParaRPr>
          </a:p>
          <a:p>
            <a:pPr marL="829310" lvl="1" indent="-314960">
              <a:lnSpc>
                <a:spcPct val="100000"/>
              </a:lnSpc>
              <a:spcBef>
                <a:spcPts val="225"/>
              </a:spcBef>
              <a:buFont typeface="Arial"/>
              <a:buChar char="–"/>
              <a:tabLst>
                <a:tab pos="829310" algn="l"/>
                <a:tab pos="829944" algn="l"/>
              </a:tabLst>
            </a:pPr>
            <a:r>
              <a:rPr sz="2200" spc="-10" dirty="0">
                <a:latin typeface="Century Gothic"/>
                <a:cs typeface="Century Gothic"/>
              </a:rPr>
              <a:t>The </a:t>
            </a:r>
            <a:r>
              <a:rPr sz="2200" b="1" spc="-5" dirty="0">
                <a:latin typeface="Century Gothic"/>
                <a:cs typeface="Century Gothic"/>
              </a:rPr>
              <a:t>purpose </a:t>
            </a:r>
            <a:r>
              <a:rPr sz="2200" dirty="0">
                <a:latin typeface="Century Gothic"/>
                <a:cs typeface="Century Gothic"/>
              </a:rPr>
              <a:t>of </a:t>
            </a:r>
            <a:r>
              <a:rPr sz="2200" spc="-5" dirty="0">
                <a:latin typeface="Century Gothic"/>
                <a:cs typeface="Century Gothic"/>
              </a:rPr>
              <a:t>the</a:t>
            </a:r>
            <a:r>
              <a:rPr sz="2200" spc="-20" dirty="0">
                <a:latin typeface="Century Gothic"/>
                <a:cs typeface="Century Gothic"/>
              </a:rPr>
              <a:t> </a:t>
            </a:r>
            <a:r>
              <a:rPr sz="2200" dirty="0">
                <a:latin typeface="Century Gothic"/>
                <a:cs typeface="Century Gothic"/>
              </a:rPr>
              <a:t>restraints</a:t>
            </a:r>
            <a:endParaRPr sz="2200">
              <a:latin typeface="Century Gothic"/>
              <a:cs typeface="Century Gothic"/>
            </a:endParaRPr>
          </a:p>
          <a:p>
            <a:pPr marL="829310" lvl="1" indent="-314960">
              <a:lnSpc>
                <a:spcPct val="100000"/>
              </a:lnSpc>
              <a:spcBef>
                <a:spcPts val="260"/>
              </a:spcBef>
              <a:buFont typeface="Arial"/>
              <a:buChar char="–"/>
              <a:tabLst>
                <a:tab pos="829310" algn="l"/>
                <a:tab pos="829944" algn="l"/>
              </a:tabLst>
            </a:pPr>
            <a:r>
              <a:rPr sz="2200" spc="-10" dirty="0">
                <a:latin typeface="Century Gothic"/>
                <a:cs typeface="Century Gothic"/>
              </a:rPr>
              <a:t>The </a:t>
            </a:r>
            <a:r>
              <a:rPr sz="2200" b="1" spc="-10" dirty="0">
                <a:latin typeface="Century Gothic"/>
                <a:cs typeface="Century Gothic"/>
              </a:rPr>
              <a:t>expected </a:t>
            </a:r>
            <a:r>
              <a:rPr sz="2200" b="1" spc="-5" dirty="0">
                <a:latin typeface="Century Gothic"/>
                <a:cs typeface="Century Gothic"/>
              </a:rPr>
              <a:t>care </a:t>
            </a:r>
            <a:r>
              <a:rPr sz="2200" dirty="0">
                <a:latin typeface="Century Gothic"/>
                <a:cs typeface="Century Gothic"/>
              </a:rPr>
              <a:t>while</a:t>
            </a:r>
            <a:r>
              <a:rPr sz="2200" spc="60" dirty="0">
                <a:latin typeface="Century Gothic"/>
                <a:cs typeface="Century Gothic"/>
              </a:rPr>
              <a:t> </a:t>
            </a:r>
            <a:r>
              <a:rPr sz="2200" spc="-5" dirty="0">
                <a:latin typeface="Century Gothic"/>
                <a:cs typeface="Century Gothic"/>
              </a:rPr>
              <a:t>restrained</a:t>
            </a:r>
            <a:endParaRPr sz="2200">
              <a:latin typeface="Century Gothic"/>
              <a:cs typeface="Century Gothic"/>
            </a:endParaRPr>
          </a:p>
          <a:p>
            <a:pPr marL="829310" lvl="1" indent="-314960">
              <a:lnSpc>
                <a:spcPct val="100000"/>
              </a:lnSpc>
              <a:spcBef>
                <a:spcPts val="265"/>
              </a:spcBef>
              <a:buFont typeface="Arial"/>
              <a:buChar char="–"/>
              <a:tabLst>
                <a:tab pos="829310" algn="l"/>
                <a:tab pos="829944" algn="l"/>
              </a:tabLst>
            </a:pPr>
            <a:r>
              <a:rPr sz="2200" b="1" spc="-10" dirty="0">
                <a:latin typeface="Century Gothic"/>
                <a:cs typeface="Century Gothic"/>
              </a:rPr>
              <a:t>Precautions </a:t>
            </a:r>
            <a:r>
              <a:rPr sz="2200" spc="-5" dirty="0">
                <a:latin typeface="Century Gothic"/>
                <a:cs typeface="Century Gothic"/>
              </a:rPr>
              <a:t>to </a:t>
            </a:r>
            <a:r>
              <a:rPr sz="2200" dirty="0">
                <a:latin typeface="Century Gothic"/>
                <a:cs typeface="Century Gothic"/>
              </a:rPr>
              <a:t>avoid</a:t>
            </a:r>
            <a:r>
              <a:rPr sz="2200" spc="-25" dirty="0">
                <a:latin typeface="Century Gothic"/>
                <a:cs typeface="Century Gothic"/>
              </a:rPr>
              <a:t> </a:t>
            </a:r>
            <a:r>
              <a:rPr sz="2200" spc="-5" dirty="0">
                <a:latin typeface="Century Gothic"/>
                <a:cs typeface="Century Gothic"/>
              </a:rPr>
              <a:t>injury</a:t>
            </a:r>
            <a:endParaRPr sz="2200">
              <a:latin typeface="Century Gothic"/>
              <a:cs typeface="Century Gothic"/>
            </a:endParaRPr>
          </a:p>
          <a:p>
            <a:pPr marL="829310" lvl="1" indent="-314960">
              <a:lnSpc>
                <a:spcPct val="100000"/>
              </a:lnSpc>
              <a:spcBef>
                <a:spcPts val="265"/>
              </a:spcBef>
              <a:buFont typeface="Arial"/>
              <a:buChar char="–"/>
              <a:tabLst>
                <a:tab pos="829310" algn="l"/>
                <a:tab pos="829944" algn="l"/>
              </a:tabLst>
            </a:pPr>
            <a:r>
              <a:rPr sz="2200" spc="-10" dirty="0">
                <a:latin typeface="Century Gothic"/>
                <a:cs typeface="Century Gothic"/>
              </a:rPr>
              <a:t>The </a:t>
            </a:r>
            <a:r>
              <a:rPr sz="2200" b="1" spc="-5" dirty="0">
                <a:latin typeface="Century Gothic"/>
                <a:cs typeface="Century Gothic"/>
              </a:rPr>
              <a:t>temporary nature </a:t>
            </a:r>
            <a:r>
              <a:rPr sz="2200" spc="-10" dirty="0">
                <a:latin typeface="Century Gothic"/>
                <a:cs typeface="Century Gothic"/>
              </a:rPr>
              <a:t>and </a:t>
            </a:r>
            <a:r>
              <a:rPr sz="2200" b="1" spc="-5" dirty="0">
                <a:latin typeface="Century Gothic"/>
                <a:cs typeface="Century Gothic"/>
              </a:rPr>
              <a:t>protective aspects </a:t>
            </a:r>
            <a:r>
              <a:rPr sz="2200" dirty="0">
                <a:latin typeface="Century Gothic"/>
                <a:cs typeface="Century Gothic"/>
              </a:rPr>
              <a:t>of</a:t>
            </a:r>
            <a:r>
              <a:rPr sz="2200" spc="5" dirty="0">
                <a:latin typeface="Century Gothic"/>
                <a:cs typeface="Century Gothic"/>
              </a:rPr>
              <a:t> </a:t>
            </a:r>
            <a:r>
              <a:rPr sz="2200" dirty="0">
                <a:latin typeface="Century Gothic"/>
                <a:cs typeface="Century Gothic"/>
              </a:rPr>
              <a:t>restraints</a:t>
            </a:r>
            <a:endParaRPr sz="2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0814" y="1825314"/>
            <a:ext cx="5236210" cy="5613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5" dirty="0"/>
              <a:t>Effects </a:t>
            </a:r>
            <a:r>
              <a:rPr spc="15" dirty="0"/>
              <a:t>of </a:t>
            </a:r>
            <a:r>
              <a:rPr spc="5" dirty="0"/>
              <a:t>using</a:t>
            </a:r>
            <a:r>
              <a:rPr spc="-65" dirty="0"/>
              <a:t> </a:t>
            </a:r>
            <a:r>
              <a:rPr dirty="0"/>
              <a:t>restraints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492385" y="6181412"/>
            <a:ext cx="198120" cy="3987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dirty="0">
                <a:latin typeface="Century Gothic"/>
                <a:cs typeface="Century Gothic"/>
              </a:rPr>
              <a:t>1</a:t>
            </a:r>
            <a:r>
              <a:rPr sz="1200" b="1" spc="5" dirty="0">
                <a:latin typeface="Century Gothic"/>
                <a:cs typeface="Century Gothic"/>
              </a:rPr>
              <a:t>2</a:t>
            </a:r>
            <a:endParaRPr sz="1200">
              <a:latin typeface="Century Gothic"/>
              <a:cs typeface="Century Gothic"/>
            </a:endParaRP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r>
              <a:rPr sz="1200" b="1" spc="5" dirty="0">
                <a:latin typeface="Century Gothic"/>
                <a:cs typeface="Century Gothic"/>
              </a:rPr>
              <a:t>0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7151" y="2466967"/>
            <a:ext cx="8836660" cy="332041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650" b="1" spc="-10" dirty="0">
                <a:latin typeface="Century Gothic"/>
                <a:cs typeface="Century Gothic"/>
              </a:rPr>
              <a:t>Negative</a:t>
            </a:r>
            <a:r>
              <a:rPr sz="2650" b="1" spc="15" dirty="0">
                <a:latin typeface="Century Gothic"/>
                <a:cs typeface="Century Gothic"/>
              </a:rPr>
              <a:t> </a:t>
            </a:r>
            <a:r>
              <a:rPr sz="2650" b="1" spc="-10" dirty="0">
                <a:latin typeface="Century Gothic"/>
                <a:cs typeface="Century Gothic"/>
              </a:rPr>
              <a:t>Consequences:</a:t>
            </a:r>
            <a:endParaRPr sz="2650">
              <a:latin typeface="Century Gothic"/>
              <a:cs typeface="Century Gothic"/>
            </a:endParaRPr>
          </a:p>
          <a:p>
            <a:pPr marL="390525" indent="-378460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389890" algn="l"/>
                <a:tab pos="391160" algn="l"/>
              </a:tabLst>
            </a:pPr>
            <a:r>
              <a:rPr sz="2650" spc="-10" dirty="0">
                <a:latin typeface="Century Gothic"/>
                <a:cs typeface="Century Gothic"/>
              </a:rPr>
              <a:t>Restraints </a:t>
            </a:r>
            <a:r>
              <a:rPr sz="2650" spc="-20" dirty="0">
                <a:latin typeface="Century Gothic"/>
                <a:cs typeface="Century Gothic"/>
              </a:rPr>
              <a:t>can </a:t>
            </a:r>
            <a:r>
              <a:rPr sz="2650" spc="-5" dirty="0">
                <a:latin typeface="Century Gothic"/>
                <a:cs typeface="Century Gothic"/>
              </a:rPr>
              <a:t>result </a:t>
            </a:r>
            <a:r>
              <a:rPr sz="2650" spc="-10" dirty="0">
                <a:latin typeface="Century Gothic"/>
                <a:cs typeface="Century Gothic"/>
              </a:rPr>
              <a:t>in </a:t>
            </a:r>
            <a:r>
              <a:rPr sz="2650" b="1" spc="-10" dirty="0">
                <a:latin typeface="Century Gothic"/>
                <a:cs typeface="Century Gothic"/>
              </a:rPr>
              <a:t>injury </a:t>
            </a:r>
            <a:r>
              <a:rPr sz="2650" spc="-10" dirty="0">
                <a:latin typeface="Century Gothic"/>
                <a:cs typeface="Century Gothic"/>
              </a:rPr>
              <a:t>and</a:t>
            </a:r>
            <a:r>
              <a:rPr sz="2650" spc="15" dirty="0">
                <a:latin typeface="Century Gothic"/>
                <a:cs typeface="Century Gothic"/>
              </a:rPr>
              <a:t> </a:t>
            </a:r>
            <a:r>
              <a:rPr sz="2650" b="1" spc="-10" dirty="0">
                <a:latin typeface="Century Gothic"/>
                <a:cs typeface="Century Gothic"/>
              </a:rPr>
              <a:t>death</a:t>
            </a:r>
            <a:r>
              <a:rPr sz="2650" spc="-10" dirty="0">
                <a:latin typeface="Century Gothic"/>
                <a:cs typeface="Century Gothic"/>
              </a:rPr>
              <a:t>.</a:t>
            </a:r>
            <a:endParaRPr sz="2650">
              <a:latin typeface="Century Gothic"/>
              <a:cs typeface="Century Gothic"/>
            </a:endParaRPr>
          </a:p>
          <a:p>
            <a:pPr marL="390525" marR="5080" indent="-378460">
              <a:lnSpc>
                <a:spcPts val="2840"/>
              </a:lnSpc>
              <a:spcBef>
                <a:spcPts val="690"/>
              </a:spcBef>
              <a:buFont typeface="Arial"/>
              <a:buChar char="•"/>
              <a:tabLst>
                <a:tab pos="389890" algn="l"/>
                <a:tab pos="391160" algn="l"/>
              </a:tabLst>
            </a:pPr>
            <a:r>
              <a:rPr sz="2650" b="1" spc="-10" dirty="0">
                <a:latin typeface="Century Gothic"/>
                <a:cs typeface="Century Gothic"/>
              </a:rPr>
              <a:t>Physical </a:t>
            </a:r>
            <a:r>
              <a:rPr sz="2650" b="1" spc="-5" dirty="0">
                <a:latin typeface="Century Gothic"/>
                <a:cs typeface="Century Gothic"/>
              </a:rPr>
              <a:t>Effects</a:t>
            </a:r>
            <a:r>
              <a:rPr sz="2650" spc="-5" dirty="0">
                <a:latin typeface="Century Gothic"/>
                <a:cs typeface="Century Gothic"/>
              </a:rPr>
              <a:t>: </a:t>
            </a:r>
            <a:r>
              <a:rPr sz="2650" spc="-10" dirty="0">
                <a:latin typeface="Century Gothic"/>
                <a:cs typeface="Century Gothic"/>
              </a:rPr>
              <a:t>Panic, </a:t>
            </a:r>
            <a:r>
              <a:rPr sz="2650" spc="-5" dirty="0">
                <a:latin typeface="Century Gothic"/>
                <a:cs typeface="Century Gothic"/>
              </a:rPr>
              <a:t>fear, </a:t>
            </a:r>
            <a:r>
              <a:rPr sz="2650" spc="-10" dirty="0">
                <a:latin typeface="Century Gothic"/>
                <a:cs typeface="Century Gothic"/>
              </a:rPr>
              <a:t>incontinence, </a:t>
            </a:r>
            <a:r>
              <a:rPr sz="2650" spc="-5" dirty="0">
                <a:latin typeface="Century Gothic"/>
                <a:cs typeface="Century Gothic"/>
              </a:rPr>
              <a:t>infection,  </a:t>
            </a:r>
            <a:r>
              <a:rPr sz="2650" spc="-10" dirty="0">
                <a:latin typeface="Century Gothic"/>
                <a:cs typeface="Century Gothic"/>
              </a:rPr>
              <a:t>constipation, muscle atrophy,</a:t>
            </a:r>
            <a:r>
              <a:rPr sz="2650" spc="10" dirty="0">
                <a:latin typeface="Century Gothic"/>
                <a:cs typeface="Century Gothic"/>
              </a:rPr>
              <a:t> </a:t>
            </a:r>
            <a:r>
              <a:rPr sz="2650" spc="-10" dirty="0">
                <a:latin typeface="Century Gothic"/>
                <a:cs typeface="Century Gothic"/>
              </a:rPr>
              <a:t>dehydration.</a:t>
            </a:r>
            <a:endParaRPr sz="2650">
              <a:latin typeface="Century Gothic"/>
              <a:cs typeface="Century Gothic"/>
            </a:endParaRPr>
          </a:p>
          <a:p>
            <a:pPr marL="390525" marR="298450" indent="-378460">
              <a:lnSpc>
                <a:spcPct val="89600"/>
              </a:lnSpc>
              <a:spcBef>
                <a:spcPts val="610"/>
              </a:spcBef>
              <a:buFont typeface="Arial"/>
              <a:buChar char="•"/>
              <a:tabLst>
                <a:tab pos="389890" algn="l"/>
                <a:tab pos="391160" algn="l"/>
              </a:tabLst>
            </a:pPr>
            <a:r>
              <a:rPr sz="2650" b="1" spc="-10" dirty="0">
                <a:latin typeface="Century Gothic"/>
                <a:cs typeface="Century Gothic"/>
              </a:rPr>
              <a:t>Emotional </a:t>
            </a:r>
            <a:r>
              <a:rPr sz="2650" b="1" spc="-5" dirty="0">
                <a:latin typeface="Century Gothic"/>
                <a:cs typeface="Century Gothic"/>
              </a:rPr>
              <a:t>Effects</a:t>
            </a:r>
            <a:r>
              <a:rPr sz="2650" spc="-5" dirty="0">
                <a:latin typeface="Century Gothic"/>
                <a:cs typeface="Century Gothic"/>
              </a:rPr>
              <a:t>: </a:t>
            </a:r>
            <a:r>
              <a:rPr sz="2650" spc="-15" dirty="0">
                <a:latin typeface="Century Gothic"/>
                <a:cs typeface="Century Gothic"/>
              </a:rPr>
              <a:t>Loss of </a:t>
            </a:r>
            <a:r>
              <a:rPr sz="2650" spc="-10" dirty="0">
                <a:latin typeface="Century Gothic"/>
                <a:cs typeface="Century Gothic"/>
              </a:rPr>
              <a:t>self-esteem,  independence, dignity; anger, agitation, isolation,  depression.</a:t>
            </a:r>
            <a:endParaRPr sz="2650">
              <a:latin typeface="Century Gothic"/>
              <a:cs typeface="Century Gothic"/>
            </a:endParaRPr>
          </a:p>
          <a:p>
            <a:pPr marL="390525" indent="-37846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389890" algn="l"/>
                <a:tab pos="391160" algn="l"/>
              </a:tabLst>
            </a:pPr>
            <a:r>
              <a:rPr sz="2650" b="1" spc="-10" dirty="0">
                <a:latin typeface="Century Gothic"/>
                <a:cs typeface="Century Gothic"/>
              </a:rPr>
              <a:t>Other Effects</a:t>
            </a:r>
            <a:r>
              <a:rPr sz="2650" spc="-10" dirty="0">
                <a:latin typeface="Century Gothic"/>
                <a:cs typeface="Century Gothic"/>
              </a:rPr>
              <a:t>: Pneumonia, strangulation, and</a:t>
            </a:r>
            <a:r>
              <a:rPr sz="2650" spc="25" dirty="0">
                <a:latin typeface="Century Gothic"/>
                <a:cs typeface="Century Gothic"/>
              </a:rPr>
              <a:t> </a:t>
            </a:r>
            <a:r>
              <a:rPr sz="2650" spc="-15" dirty="0">
                <a:latin typeface="Century Gothic"/>
                <a:cs typeface="Century Gothic"/>
              </a:rPr>
              <a:t>falls</a:t>
            </a:r>
            <a:endParaRPr sz="26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0865" y="1825152"/>
            <a:ext cx="6668134" cy="49593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050" spc="10" dirty="0"/>
              <a:t>Alternatives </a:t>
            </a:r>
            <a:r>
              <a:rPr sz="3050" spc="15" dirty="0"/>
              <a:t>to </a:t>
            </a:r>
            <a:r>
              <a:rPr sz="3050" spc="10" dirty="0"/>
              <a:t>Using Restraints</a:t>
            </a:r>
            <a:r>
              <a:rPr sz="3050" spc="20" dirty="0"/>
              <a:t> </a:t>
            </a:r>
            <a:r>
              <a:rPr sz="3050" spc="5" dirty="0"/>
              <a:t>(1-6)</a:t>
            </a:r>
            <a:endParaRPr sz="3050"/>
          </a:p>
        </p:txBody>
      </p:sp>
      <p:sp>
        <p:nvSpPr>
          <p:cNvPr id="4" name="object 4"/>
          <p:cNvSpPr txBox="1"/>
          <p:nvPr/>
        </p:nvSpPr>
        <p:spPr>
          <a:xfrm>
            <a:off x="9492385" y="6181412"/>
            <a:ext cx="198120" cy="3987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dirty="0">
                <a:latin typeface="Century Gothic"/>
                <a:cs typeface="Century Gothic"/>
              </a:rPr>
              <a:t>1</a:t>
            </a:r>
            <a:r>
              <a:rPr sz="1200" b="1" spc="5" dirty="0">
                <a:latin typeface="Century Gothic"/>
                <a:cs typeface="Century Gothic"/>
              </a:rPr>
              <a:t>2</a:t>
            </a:r>
            <a:endParaRPr sz="1200">
              <a:latin typeface="Century Gothic"/>
              <a:cs typeface="Century Gothic"/>
            </a:endParaRP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r>
              <a:rPr sz="1200" b="1" spc="5" dirty="0">
                <a:latin typeface="Century Gothic"/>
                <a:cs typeface="Century Gothic"/>
              </a:rPr>
              <a:t>1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7082" y="2477569"/>
            <a:ext cx="8813800" cy="3444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Century Gothic"/>
                <a:cs typeface="Century Gothic"/>
              </a:rPr>
              <a:t>Prevention &amp; Intervention</a:t>
            </a:r>
            <a:r>
              <a:rPr sz="2200" b="1" spc="15" dirty="0">
                <a:latin typeface="Century Gothic"/>
                <a:cs typeface="Century Gothic"/>
              </a:rPr>
              <a:t> </a:t>
            </a:r>
            <a:r>
              <a:rPr sz="2200" b="1" spc="-5" dirty="0">
                <a:latin typeface="Century Gothic"/>
                <a:cs typeface="Century Gothic"/>
              </a:rPr>
              <a:t>Techniques</a:t>
            </a:r>
            <a:r>
              <a:rPr sz="2200" spc="-5" dirty="0">
                <a:latin typeface="Century Gothic"/>
                <a:cs typeface="Century Gothic"/>
              </a:rPr>
              <a:t>:</a:t>
            </a:r>
            <a:endParaRPr sz="2200">
              <a:latin typeface="Century Gothic"/>
              <a:cs typeface="Century Gothic"/>
            </a:endParaRPr>
          </a:p>
          <a:p>
            <a:pPr marL="577850" marR="222885" indent="-565785">
              <a:lnSpc>
                <a:spcPct val="80000"/>
              </a:lnSpc>
              <a:spcBef>
                <a:spcPts val="525"/>
              </a:spcBef>
              <a:buAutoNum type="arabicPeriod"/>
              <a:tabLst>
                <a:tab pos="578485" algn="l"/>
                <a:tab pos="579120" algn="l"/>
              </a:tabLst>
            </a:pPr>
            <a:r>
              <a:rPr sz="2200" b="1" spc="-5" dirty="0">
                <a:latin typeface="Century Gothic"/>
                <a:cs typeface="Century Gothic"/>
              </a:rPr>
              <a:t>Orient </a:t>
            </a:r>
            <a:r>
              <a:rPr sz="2200" dirty="0">
                <a:latin typeface="Century Gothic"/>
                <a:cs typeface="Century Gothic"/>
              </a:rPr>
              <a:t>patients </a:t>
            </a:r>
            <a:r>
              <a:rPr sz="2200" spc="-10" dirty="0">
                <a:latin typeface="Century Gothic"/>
                <a:cs typeface="Century Gothic"/>
              </a:rPr>
              <a:t>and </a:t>
            </a:r>
            <a:r>
              <a:rPr sz="2200" dirty="0">
                <a:latin typeface="Century Gothic"/>
                <a:cs typeface="Century Gothic"/>
              </a:rPr>
              <a:t>families </a:t>
            </a:r>
            <a:r>
              <a:rPr sz="2200" spc="-5" dirty="0">
                <a:latin typeface="Century Gothic"/>
                <a:cs typeface="Century Gothic"/>
              </a:rPr>
              <a:t>to </a:t>
            </a:r>
            <a:r>
              <a:rPr sz="2200" spc="5" dirty="0">
                <a:latin typeface="Century Gothic"/>
                <a:cs typeface="Century Gothic"/>
              </a:rPr>
              <a:t>their </a:t>
            </a:r>
            <a:r>
              <a:rPr sz="2200" dirty="0">
                <a:latin typeface="Century Gothic"/>
                <a:cs typeface="Century Gothic"/>
              </a:rPr>
              <a:t>environment; </a:t>
            </a:r>
            <a:r>
              <a:rPr sz="2200" spc="-5" dirty="0">
                <a:latin typeface="Century Gothic"/>
                <a:cs typeface="Century Gothic"/>
              </a:rPr>
              <a:t>explain</a:t>
            </a:r>
            <a:r>
              <a:rPr sz="2200" spc="-165" dirty="0">
                <a:latin typeface="Century Gothic"/>
                <a:cs typeface="Century Gothic"/>
              </a:rPr>
              <a:t> </a:t>
            </a:r>
            <a:r>
              <a:rPr sz="2200" dirty="0">
                <a:latin typeface="Century Gothic"/>
                <a:cs typeface="Century Gothic"/>
              </a:rPr>
              <a:t>all  </a:t>
            </a:r>
            <a:r>
              <a:rPr sz="2200" spc="-10" dirty="0">
                <a:latin typeface="Century Gothic"/>
                <a:cs typeface="Century Gothic"/>
              </a:rPr>
              <a:t>procedures </a:t>
            </a:r>
            <a:r>
              <a:rPr sz="2200" dirty="0">
                <a:latin typeface="Century Gothic"/>
                <a:cs typeface="Century Gothic"/>
              </a:rPr>
              <a:t>and</a:t>
            </a:r>
            <a:r>
              <a:rPr sz="2200" spc="25" dirty="0">
                <a:latin typeface="Century Gothic"/>
                <a:cs typeface="Century Gothic"/>
              </a:rPr>
              <a:t> </a:t>
            </a:r>
            <a:r>
              <a:rPr sz="2200" dirty="0">
                <a:latin typeface="Century Gothic"/>
                <a:cs typeface="Century Gothic"/>
              </a:rPr>
              <a:t>treatments.</a:t>
            </a:r>
            <a:endParaRPr sz="2200">
              <a:latin typeface="Century Gothic"/>
              <a:cs typeface="Century Gothic"/>
            </a:endParaRPr>
          </a:p>
          <a:p>
            <a:pPr marL="577850" marR="5080" indent="-565785">
              <a:lnSpc>
                <a:spcPts val="2110"/>
              </a:lnSpc>
              <a:spcBef>
                <a:spcPts val="515"/>
              </a:spcBef>
              <a:buAutoNum type="arabicPeriod"/>
              <a:tabLst>
                <a:tab pos="578485" algn="l"/>
                <a:tab pos="579120" algn="l"/>
              </a:tabLst>
            </a:pPr>
            <a:r>
              <a:rPr sz="2200" spc="-5" dirty="0">
                <a:latin typeface="Century Gothic"/>
                <a:cs typeface="Century Gothic"/>
              </a:rPr>
              <a:t>Provide </a:t>
            </a:r>
            <a:r>
              <a:rPr sz="2200" b="1" spc="-5" dirty="0">
                <a:latin typeface="Century Gothic"/>
                <a:cs typeface="Century Gothic"/>
              </a:rPr>
              <a:t>companionship </a:t>
            </a:r>
            <a:r>
              <a:rPr sz="2200" b="1" spc="-10" dirty="0">
                <a:latin typeface="Century Gothic"/>
                <a:cs typeface="Century Gothic"/>
              </a:rPr>
              <a:t>and </a:t>
            </a:r>
            <a:r>
              <a:rPr sz="2200" b="1" spc="-5" dirty="0">
                <a:latin typeface="Century Gothic"/>
                <a:cs typeface="Century Gothic"/>
              </a:rPr>
              <a:t>supervision </a:t>
            </a:r>
            <a:r>
              <a:rPr sz="2200" dirty="0">
                <a:latin typeface="Century Gothic"/>
                <a:cs typeface="Century Gothic"/>
              </a:rPr>
              <a:t>with trained sitters or  </a:t>
            </a:r>
            <a:r>
              <a:rPr sz="2200" spc="-5" dirty="0">
                <a:latin typeface="Century Gothic"/>
                <a:cs typeface="Century Gothic"/>
              </a:rPr>
              <a:t>adjusted</a:t>
            </a:r>
            <a:r>
              <a:rPr sz="2200" spc="-15" dirty="0">
                <a:latin typeface="Century Gothic"/>
                <a:cs typeface="Century Gothic"/>
              </a:rPr>
              <a:t> </a:t>
            </a:r>
            <a:r>
              <a:rPr sz="2200" spc="-5" dirty="0">
                <a:latin typeface="Century Gothic"/>
                <a:cs typeface="Century Gothic"/>
              </a:rPr>
              <a:t>staffing.</a:t>
            </a:r>
            <a:endParaRPr sz="2200">
              <a:latin typeface="Century Gothic"/>
              <a:cs typeface="Century Gothic"/>
            </a:endParaRPr>
          </a:p>
          <a:p>
            <a:pPr marL="578485" indent="-566420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578485" algn="l"/>
                <a:tab pos="579120" algn="l"/>
              </a:tabLst>
            </a:pPr>
            <a:r>
              <a:rPr sz="2200" spc="-10" dirty="0">
                <a:latin typeface="Century Gothic"/>
                <a:cs typeface="Century Gothic"/>
              </a:rPr>
              <a:t>Offer </a:t>
            </a:r>
            <a:r>
              <a:rPr sz="2200" b="1" spc="-5" dirty="0">
                <a:latin typeface="Century Gothic"/>
                <a:cs typeface="Century Gothic"/>
              </a:rPr>
              <a:t>diversionary activities </a:t>
            </a:r>
            <a:r>
              <a:rPr sz="2200" spc="-10" dirty="0">
                <a:latin typeface="Century Gothic"/>
                <a:cs typeface="Century Gothic"/>
              </a:rPr>
              <a:t>(e.g., music, </a:t>
            </a:r>
            <a:r>
              <a:rPr sz="2200" spc="-5" dirty="0">
                <a:latin typeface="Century Gothic"/>
                <a:cs typeface="Century Gothic"/>
              </a:rPr>
              <a:t>objects to</a:t>
            </a:r>
            <a:r>
              <a:rPr sz="2200" spc="80" dirty="0">
                <a:latin typeface="Century Gothic"/>
                <a:cs typeface="Century Gothic"/>
              </a:rPr>
              <a:t> </a:t>
            </a:r>
            <a:r>
              <a:rPr sz="2200" spc="-10" dirty="0">
                <a:latin typeface="Century Gothic"/>
                <a:cs typeface="Century Gothic"/>
              </a:rPr>
              <a:t>hold).</a:t>
            </a:r>
            <a:endParaRPr sz="2200">
              <a:latin typeface="Century Gothic"/>
              <a:cs typeface="Century Gothic"/>
            </a:endParaRPr>
          </a:p>
          <a:p>
            <a:pPr marL="577850" marR="153035" indent="-565785">
              <a:lnSpc>
                <a:spcPts val="2110"/>
              </a:lnSpc>
              <a:spcBef>
                <a:spcPts val="509"/>
              </a:spcBef>
              <a:buAutoNum type="arabicPeriod"/>
              <a:tabLst>
                <a:tab pos="578485" algn="l"/>
                <a:tab pos="579120" algn="l"/>
              </a:tabLst>
            </a:pPr>
            <a:r>
              <a:rPr sz="2200" b="1" spc="-10" dirty="0">
                <a:latin typeface="Century Gothic"/>
                <a:cs typeface="Century Gothic"/>
              </a:rPr>
              <a:t>Place confused </a:t>
            </a:r>
            <a:r>
              <a:rPr sz="2200" b="1" spc="-5" dirty="0">
                <a:latin typeface="Century Gothic"/>
                <a:cs typeface="Century Gothic"/>
              </a:rPr>
              <a:t>patients </a:t>
            </a:r>
            <a:r>
              <a:rPr sz="2200" dirty="0">
                <a:latin typeface="Century Gothic"/>
                <a:cs typeface="Century Gothic"/>
              </a:rPr>
              <a:t>near the </a:t>
            </a:r>
            <a:r>
              <a:rPr sz="2200" spc="-10" dirty="0">
                <a:latin typeface="Century Gothic"/>
                <a:cs typeface="Century Gothic"/>
              </a:rPr>
              <a:t>nurse's </a:t>
            </a:r>
            <a:r>
              <a:rPr sz="2200" dirty="0">
                <a:latin typeface="Century Gothic"/>
                <a:cs typeface="Century Gothic"/>
              </a:rPr>
              <a:t>station </a:t>
            </a:r>
            <a:r>
              <a:rPr sz="2200" spc="-5" dirty="0">
                <a:latin typeface="Century Gothic"/>
                <a:cs typeface="Century Gothic"/>
              </a:rPr>
              <a:t>for frequent  </a:t>
            </a:r>
            <a:r>
              <a:rPr sz="2200" dirty="0">
                <a:latin typeface="Century Gothic"/>
                <a:cs typeface="Century Gothic"/>
              </a:rPr>
              <a:t>observation.</a:t>
            </a:r>
            <a:endParaRPr sz="2200">
              <a:latin typeface="Century Gothic"/>
              <a:cs typeface="Century Gothic"/>
            </a:endParaRPr>
          </a:p>
          <a:p>
            <a:pPr marL="578485" indent="-566420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578485" algn="l"/>
                <a:tab pos="579120" algn="l"/>
              </a:tabLst>
            </a:pPr>
            <a:r>
              <a:rPr sz="2200" spc="-10" dirty="0">
                <a:latin typeface="Century Gothic"/>
                <a:cs typeface="Century Gothic"/>
              </a:rPr>
              <a:t>Use </a:t>
            </a:r>
            <a:r>
              <a:rPr sz="2200" b="1" spc="-5" dirty="0">
                <a:latin typeface="Century Gothic"/>
                <a:cs typeface="Century Gothic"/>
              </a:rPr>
              <a:t>calm, </a:t>
            </a:r>
            <a:r>
              <a:rPr sz="2200" b="1" dirty="0">
                <a:latin typeface="Century Gothic"/>
                <a:cs typeface="Century Gothic"/>
              </a:rPr>
              <a:t>simple </a:t>
            </a:r>
            <a:r>
              <a:rPr sz="2200" b="1" spc="-5" dirty="0">
                <a:latin typeface="Century Gothic"/>
                <a:cs typeface="Century Gothic"/>
              </a:rPr>
              <a:t>statements </a:t>
            </a:r>
            <a:r>
              <a:rPr sz="2200" spc="-10" dirty="0">
                <a:latin typeface="Century Gothic"/>
                <a:cs typeface="Century Gothic"/>
              </a:rPr>
              <a:t>and </a:t>
            </a:r>
            <a:r>
              <a:rPr sz="2200" b="1" spc="-10" dirty="0">
                <a:latin typeface="Century Gothic"/>
                <a:cs typeface="Century Gothic"/>
              </a:rPr>
              <a:t>physical cues </a:t>
            </a:r>
            <a:r>
              <a:rPr sz="2200" spc="-10" dirty="0">
                <a:latin typeface="Century Gothic"/>
                <a:cs typeface="Century Gothic"/>
              </a:rPr>
              <a:t>as</a:t>
            </a:r>
            <a:r>
              <a:rPr sz="2200" spc="35" dirty="0">
                <a:latin typeface="Century Gothic"/>
                <a:cs typeface="Century Gothic"/>
              </a:rPr>
              <a:t> </a:t>
            </a:r>
            <a:r>
              <a:rPr sz="2200" spc="-5" dirty="0">
                <a:latin typeface="Century Gothic"/>
                <a:cs typeface="Century Gothic"/>
              </a:rPr>
              <a:t>needed.</a:t>
            </a:r>
            <a:endParaRPr sz="2200">
              <a:latin typeface="Century Gothic"/>
              <a:cs typeface="Century Gothic"/>
            </a:endParaRPr>
          </a:p>
          <a:p>
            <a:pPr marL="577850" marR="64135" indent="-565785">
              <a:lnSpc>
                <a:spcPts val="2110"/>
              </a:lnSpc>
              <a:spcBef>
                <a:spcPts val="515"/>
              </a:spcBef>
              <a:buAutoNum type="arabicPeriod"/>
              <a:tabLst>
                <a:tab pos="578485" algn="l"/>
                <a:tab pos="579120" algn="l"/>
              </a:tabLst>
            </a:pPr>
            <a:r>
              <a:rPr sz="2200" spc="-15" dirty="0">
                <a:latin typeface="Century Gothic"/>
                <a:cs typeface="Century Gothic"/>
              </a:rPr>
              <a:t>Apply </a:t>
            </a:r>
            <a:r>
              <a:rPr sz="2200" b="1" spc="-5" dirty="0">
                <a:latin typeface="Century Gothic"/>
                <a:cs typeface="Century Gothic"/>
              </a:rPr>
              <a:t>de-escalation techniques</a:t>
            </a:r>
            <a:r>
              <a:rPr sz="2200" spc="-5" dirty="0">
                <a:latin typeface="Century Gothic"/>
                <a:cs typeface="Century Gothic"/>
              </a:rPr>
              <a:t>, time-outs, </a:t>
            </a:r>
            <a:r>
              <a:rPr sz="2200" spc="-10" dirty="0">
                <a:latin typeface="Century Gothic"/>
                <a:cs typeface="Century Gothic"/>
              </a:rPr>
              <a:t>and </a:t>
            </a:r>
            <a:r>
              <a:rPr sz="2200" spc="-5" dirty="0">
                <a:latin typeface="Century Gothic"/>
                <a:cs typeface="Century Gothic"/>
              </a:rPr>
              <a:t>other </a:t>
            </a:r>
            <a:r>
              <a:rPr sz="2200" b="1" spc="-10" dirty="0">
                <a:latin typeface="Century Gothic"/>
                <a:cs typeface="Century Gothic"/>
              </a:rPr>
              <a:t>verbal  </a:t>
            </a:r>
            <a:r>
              <a:rPr sz="2200" b="1" spc="-5" dirty="0">
                <a:latin typeface="Century Gothic"/>
                <a:cs typeface="Century Gothic"/>
              </a:rPr>
              <a:t>interventions </a:t>
            </a:r>
            <a:r>
              <a:rPr sz="2200" spc="-5" dirty="0">
                <a:latin typeface="Century Gothic"/>
                <a:cs typeface="Century Gothic"/>
              </a:rPr>
              <a:t>for managing</a:t>
            </a:r>
            <a:r>
              <a:rPr sz="2200" spc="-15" dirty="0">
                <a:latin typeface="Century Gothic"/>
                <a:cs typeface="Century Gothic"/>
              </a:rPr>
              <a:t> </a:t>
            </a:r>
            <a:r>
              <a:rPr sz="2200" spc="-5" dirty="0">
                <a:latin typeface="Century Gothic"/>
                <a:cs typeface="Century Gothic"/>
              </a:rPr>
              <a:t>aggression.</a:t>
            </a:r>
            <a:endParaRPr sz="2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0814" y="1825314"/>
            <a:ext cx="7848600" cy="5613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Alternatives </a:t>
            </a:r>
            <a:r>
              <a:rPr spc="5" dirty="0"/>
              <a:t>to </a:t>
            </a:r>
            <a:r>
              <a:rPr dirty="0"/>
              <a:t>Using </a:t>
            </a:r>
            <a:r>
              <a:rPr spc="5" dirty="0"/>
              <a:t>Restraints</a:t>
            </a:r>
            <a:r>
              <a:rPr spc="70" dirty="0"/>
              <a:t> </a:t>
            </a:r>
            <a:r>
              <a:rPr spc="-5" dirty="0"/>
              <a:t>(7-13)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492385" y="6181412"/>
            <a:ext cx="198120" cy="3987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dirty="0">
                <a:latin typeface="Century Gothic"/>
                <a:cs typeface="Century Gothic"/>
              </a:rPr>
              <a:t>1</a:t>
            </a:r>
            <a:r>
              <a:rPr sz="1200" b="1" spc="5" dirty="0">
                <a:latin typeface="Century Gothic"/>
                <a:cs typeface="Century Gothic"/>
              </a:rPr>
              <a:t>2</a:t>
            </a:r>
            <a:endParaRPr sz="1200">
              <a:latin typeface="Century Gothic"/>
              <a:cs typeface="Century Gothic"/>
            </a:endParaRPr>
          </a:p>
          <a:p>
            <a:pPr marL="55244">
              <a:lnSpc>
                <a:spcPct val="100000"/>
              </a:lnSpc>
              <a:spcBef>
                <a:spcPts val="10"/>
              </a:spcBef>
            </a:pPr>
            <a:r>
              <a:rPr sz="1200" b="1" spc="5" dirty="0">
                <a:latin typeface="Century Gothic"/>
                <a:cs typeface="Century Gothic"/>
              </a:rPr>
              <a:t>2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7024" y="2485066"/>
            <a:ext cx="8656955" cy="292290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50" b="1" spc="10" dirty="0">
                <a:latin typeface="Century Gothic"/>
                <a:cs typeface="Century Gothic"/>
              </a:rPr>
              <a:t>Additional</a:t>
            </a:r>
            <a:r>
              <a:rPr sz="1950" b="1" dirty="0">
                <a:latin typeface="Century Gothic"/>
                <a:cs typeface="Century Gothic"/>
              </a:rPr>
              <a:t> </a:t>
            </a:r>
            <a:r>
              <a:rPr sz="1950" b="1" spc="10" dirty="0">
                <a:latin typeface="Century Gothic"/>
                <a:cs typeface="Century Gothic"/>
              </a:rPr>
              <a:t>Strategies:</a:t>
            </a:r>
            <a:endParaRPr sz="1950">
              <a:latin typeface="Century Gothic"/>
              <a:cs typeface="Century Gothic"/>
            </a:endParaRPr>
          </a:p>
          <a:p>
            <a:pPr marL="390525" indent="-378460">
              <a:lnSpc>
                <a:spcPct val="100000"/>
              </a:lnSpc>
              <a:spcBef>
                <a:spcPts val="35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1950" spc="5" dirty="0">
                <a:latin typeface="Century Gothic"/>
                <a:cs typeface="Century Gothic"/>
              </a:rPr>
              <a:t>7. </a:t>
            </a:r>
            <a:r>
              <a:rPr sz="1950" spc="10" dirty="0">
                <a:latin typeface="Century Gothic"/>
                <a:cs typeface="Century Gothic"/>
              </a:rPr>
              <a:t>Provide </a:t>
            </a:r>
            <a:r>
              <a:rPr sz="1950" b="1" spc="10" dirty="0">
                <a:latin typeface="Century Gothic"/>
                <a:cs typeface="Century Gothic"/>
              </a:rPr>
              <a:t>visual/auditory </a:t>
            </a:r>
            <a:r>
              <a:rPr sz="1950" spc="10" dirty="0">
                <a:latin typeface="Century Gothic"/>
                <a:cs typeface="Century Gothic"/>
              </a:rPr>
              <a:t>stimuli </a:t>
            </a:r>
            <a:r>
              <a:rPr sz="1950" spc="5" dirty="0">
                <a:latin typeface="Century Gothic"/>
                <a:cs typeface="Century Gothic"/>
              </a:rPr>
              <a:t>(e.g., </a:t>
            </a:r>
            <a:r>
              <a:rPr sz="1950" spc="15" dirty="0">
                <a:latin typeface="Century Gothic"/>
                <a:cs typeface="Century Gothic"/>
              </a:rPr>
              <a:t>family </a:t>
            </a:r>
            <a:r>
              <a:rPr sz="1950" spc="10" dirty="0">
                <a:latin typeface="Century Gothic"/>
                <a:cs typeface="Century Gothic"/>
              </a:rPr>
              <a:t>pictures, </a:t>
            </a:r>
            <a:r>
              <a:rPr sz="1950" spc="15" dirty="0">
                <a:latin typeface="Century Gothic"/>
                <a:cs typeface="Century Gothic"/>
              </a:rPr>
              <a:t>clocks,</a:t>
            </a:r>
            <a:r>
              <a:rPr sz="1950" spc="5" dirty="0">
                <a:latin typeface="Century Gothic"/>
                <a:cs typeface="Century Gothic"/>
              </a:rPr>
              <a:t> radio).</a:t>
            </a:r>
            <a:endParaRPr sz="1950">
              <a:latin typeface="Century Gothic"/>
              <a:cs typeface="Century Gothic"/>
            </a:endParaRPr>
          </a:p>
          <a:p>
            <a:pPr marL="390525" marR="238760" indent="-378460">
              <a:lnSpc>
                <a:spcPts val="1900"/>
              </a:lnSpc>
              <a:spcBef>
                <a:spcPts val="465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1950" spc="5" dirty="0">
                <a:latin typeface="Century Gothic"/>
                <a:cs typeface="Century Gothic"/>
              </a:rPr>
              <a:t>8. </a:t>
            </a:r>
            <a:r>
              <a:rPr sz="1950" b="1" spc="15" dirty="0">
                <a:latin typeface="Century Gothic"/>
                <a:cs typeface="Century Gothic"/>
              </a:rPr>
              <a:t>Remove </a:t>
            </a:r>
            <a:r>
              <a:rPr sz="1950" b="1" spc="10" dirty="0">
                <a:latin typeface="Century Gothic"/>
                <a:cs typeface="Century Gothic"/>
              </a:rPr>
              <a:t>cues </a:t>
            </a:r>
            <a:r>
              <a:rPr sz="1950" spc="15" dirty="0">
                <a:latin typeface="Century Gothic"/>
                <a:cs typeface="Century Gothic"/>
              </a:rPr>
              <a:t>that promote leaving </a:t>
            </a:r>
            <a:r>
              <a:rPr sz="1950" spc="5" dirty="0">
                <a:latin typeface="Century Gothic"/>
                <a:cs typeface="Century Gothic"/>
              </a:rPr>
              <a:t>(e.g., </a:t>
            </a:r>
            <a:r>
              <a:rPr sz="1950" spc="15" dirty="0">
                <a:latin typeface="Century Gothic"/>
                <a:cs typeface="Century Gothic"/>
              </a:rPr>
              <a:t>elevators, </a:t>
            </a:r>
            <a:r>
              <a:rPr sz="1950" spc="10" dirty="0">
                <a:latin typeface="Century Gothic"/>
                <a:cs typeface="Century Gothic"/>
              </a:rPr>
              <a:t>stairs, street  clothes).</a:t>
            </a:r>
            <a:endParaRPr sz="1950">
              <a:latin typeface="Century Gothic"/>
              <a:cs typeface="Century Gothic"/>
            </a:endParaRPr>
          </a:p>
          <a:p>
            <a:pPr marL="390525" marR="565150" indent="-378460">
              <a:lnSpc>
                <a:spcPts val="1910"/>
              </a:lnSpc>
              <a:spcBef>
                <a:spcPts val="465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1950" spc="5" dirty="0">
                <a:latin typeface="Century Gothic"/>
                <a:cs typeface="Century Gothic"/>
              </a:rPr>
              <a:t>9. </a:t>
            </a:r>
            <a:r>
              <a:rPr sz="1950" spc="15" dirty="0">
                <a:latin typeface="Century Gothic"/>
                <a:cs typeface="Century Gothic"/>
              </a:rPr>
              <a:t>Promote </a:t>
            </a:r>
            <a:r>
              <a:rPr sz="1950" b="1" spc="10" dirty="0">
                <a:latin typeface="Century Gothic"/>
                <a:cs typeface="Century Gothic"/>
              </a:rPr>
              <a:t>relaxation techniques </a:t>
            </a:r>
            <a:r>
              <a:rPr sz="1950" spc="20" dirty="0">
                <a:latin typeface="Century Gothic"/>
                <a:cs typeface="Century Gothic"/>
              </a:rPr>
              <a:t>and </a:t>
            </a:r>
            <a:r>
              <a:rPr sz="1950" spc="15" dirty="0">
                <a:latin typeface="Century Gothic"/>
                <a:cs typeface="Century Gothic"/>
              </a:rPr>
              <a:t>encourage </a:t>
            </a:r>
            <a:r>
              <a:rPr sz="1950" b="1" spc="10" dirty="0">
                <a:latin typeface="Century Gothic"/>
                <a:cs typeface="Century Gothic"/>
              </a:rPr>
              <a:t>normal </a:t>
            </a:r>
            <a:r>
              <a:rPr sz="1950" b="1" spc="15" dirty="0">
                <a:latin typeface="Century Gothic"/>
                <a:cs typeface="Century Gothic"/>
              </a:rPr>
              <a:t>sleep  </a:t>
            </a:r>
            <a:r>
              <a:rPr sz="1950" b="1" spc="10" dirty="0">
                <a:latin typeface="Century Gothic"/>
                <a:cs typeface="Century Gothic"/>
              </a:rPr>
              <a:t>patterns.</a:t>
            </a:r>
            <a:endParaRPr sz="1950">
              <a:latin typeface="Century Gothic"/>
              <a:cs typeface="Century Gothic"/>
            </a:endParaRPr>
          </a:p>
          <a:p>
            <a:pPr marL="390525" indent="-378460">
              <a:lnSpc>
                <a:spcPct val="100000"/>
              </a:lnSpc>
              <a:spcBef>
                <a:spcPts val="40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1950" spc="5" dirty="0">
                <a:latin typeface="Century Gothic"/>
                <a:cs typeface="Century Gothic"/>
              </a:rPr>
              <a:t>10. </a:t>
            </a:r>
            <a:r>
              <a:rPr sz="1950" b="1" spc="10" dirty="0">
                <a:latin typeface="Century Gothic"/>
                <a:cs typeface="Century Gothic"/>
              </a:rPr>
              <a:t>Attend </a:t>
            </a:r>
            <a:r>
              <a:rPr sz="1950" b="1" dirty="0">
                <a:latin typeface="Century Gothic"/>
                <a:cs typeface="Century Gothic"/>
              </a:rPr>
              <a:t>to </a:t>
            </a:r>
            <a:r>
              <a:rPr sz="1950" b="1" spc="10" dirty="0">
                <a:latin typeface="Century Gothic"/>
                <a:cs typeface="Century Gothic"/>
              </a:rPr>
              <a:t>patient </a:t>
            </a:r>
            <a:r>
              <a:rPr sz="1950" b="1" spc="15" dirty="0">
                <a:latin typeface="Century Gothic"/>
                <a:cs typeface="Century Gothic"/>
              </a:rPr>
              <a:t>needs</a:t>
            </a:r>
            <a:r>
              <a:rPr sz="1950" spc="15" dirty="0">
                <a:latin typeface="Century Gothic"/>
                <a:cs typeface="Century Gothic"/>
              </a:rPr>
              <a:t>: </a:t>
            </a:r>
            <a:r>
              <a:rPr sz="1950" spc="10" dirty="0">
                <a:latin typeface="Century Gothic"/>
                <a:cs typeface="Century Gothic"/>
              </a:rPr>
              <a:t>toileting, food, </a:t>
            </a:r>
            <a:r>
              <a:rPr sz="1950" spc="15" dirty="0">
                <a:latin typeface="Century Gothic"/>
                <a:cs typeface="Century Gothic"/>
              </a:rPr>
              <a:t>and</a:t>
            </a:r>
            <a:r>
              <a:rPr sz="1950" spc="-30" dirty="0">
                <a:latin typeface="Century Gothic"/>
                <a:cs typeface="Century Gothic"/>
              </a:rPr>
              <a:t> </a:t>
            </a:r>
            <a:r>
              <a:rPr sz="1950" spc="5" dirty="0">
                <a:latin typeface="Century Gothic"/>
                <a:cs typeface="Century Gothic"/>
              </a:rPr>
              <a:t>fluid.</a:t>
            </a:r>
            <a:endParaRPr sz="1950">
              <a:latin typeface="Century Gothic"/>
              <a:cs typeface="Century Gothic"/>
            </a:endParaRPr>
          </a:p>
          <a:p>
            <a:pPr marL="390525" indent="-378460">
              <a:lnSpc>
                <a:spcPct val="100000"/>
              </a:lnSpc>
              <a:spcBef>
                <a:spcPts val="40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1950" spc="5" dirty="0">
                <a:latin typeface="Century Gothic"/>
                <a:cs typeface="Century Gothic"/>
              </a:rPr>
              <a:t>11. </a:t>
            </a:r>
            <a:r>
              <a:rPr sz="1950" b="1" spc="15" dirty="0">
                <a:latin typeface="Century Gothic"/>
                <a:cs typeface="Century Gothic"/>
              </a:rPr>
              <a:t>Camouflage </a:t>
            </a:r>
            <a:r>
              <a:rPr sz="1950" b="1" spc="10" dirty="0">
                <a:latin typeface="Century Gothic"/>
                <a:cs typeface="Century Gothic"/>
              </a:rPr>
              <a:t>IV </a:t>
            </a:r>
            <a:r>
              <a:rPr sz="1950" b="1" spc="15" dirty="0">
                <a:latin typeface="Century Gothic"/>
                <a:cs typeface="Century Gothic"/>
              </a:rPr>
              <a:t>lines </a:t>
            </a:r>
            <a:r>
              <a:rPr sz="1950" spc="15" dirty="0">
                <a:latin typeface="Century Gothic"/>
                <a:cs typeface="Century Gothic"/>
              </a:rPr>
              <a:t>with clothing </a:t>
            </a:r>
            <a:r>
              <a:rPr sz="1950" spc="5" dirty="0">
                <a:latin typeface="Century Gothic"/>
                <a:cs typeface="Century Gothic"/>
              </a:rPr>
              <a:t>or </a:t>
            </a:r>
            <a:r>
              <a:rPr sz="1950" spc="20" dirty="0">
                <a:latin typeface="Century Gothic"/>
                <a:cs typeface="Century Gothic"/>
              </a:rPr>
              <a:t>a</a:t>
            </a:r>
            <a:r>
              <a:rPr sz="1950" spc="-125" dirty="0">
                <a:latin typeface="Century Gothic"/>
                <a:cs typeface="Century Gothic"/>
              </a:rPr>
              <a:t> </a:t>
            </a:r>
            <a:r>
              <a:rPr sz="1950" spc="10" dirty="0">
                <a:latin typeface="Century Gothic"/>
                <a:cs typeface="Century Gothic"/>
              </a:rPr>
              <a:t>dressing.</a:t>
            </a:r>
            <a:endParaRPr sz="1950">
              <a:latin typeface="Century Gothic"/>
              <a:cs typeface="Century Gothic"/>
            </a:endParaRPr>
          </a:p>
          <a:p>
            <a:pPr marL="390525" indent="-378460">
              <a:lnSpc>
                <a:spcPct val="100000"/>
              </a:lnSpc>
              <a:spcBef>
                <a:spcPts val="35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1950" spc="5" dirty="0">
                <a:latin typeface="Century Gothic"/>
                <a:cs typeface="Century Gothic"/>
              </a:rPr>
              <a:t>12. </a:t>
            </a:r>
            <a:r>
              <a:rPr sz="1950" b="1" spc="10" dirty="0">
                <a:latin typeface="Century Gothic"/>
                <a:cs typeface="Century Gothic"/>
              </a:rPr>
              <a:t>Evaluate </a:t>
            </a:r>
            <a:r>
              <a:rPr sz="1950" b="1" spc="15" dirty="0">
                <a:latin typeface="Century Gothic"/>
                <a:cs typeface="Century Gothic"/>
              </a:rPr>
              <a:t>medications </a:t>
            </a:r>
            <a:r>
              <a:rPr sz="1950" spc="20" dirty="0">
                <a:latin typeface="Century Gothic"/>
                <a:cs typeface="Century Gothic"/>
              </a:rPr>
              <a:t>and </a:t>
            </a:r>
            <a:r>
              <a:rPr sz="1950" spc="15" dirty="0">
                <a:latin typeface="Century Gothic"/>
                <a:cs typeface="Century Gothic"/>
              </a:rPr>
              <a:t>ensure </a:t>
            </a:r>
            <a:r>
              <a:rPr sz="1950" b="1" spc="10" dirty="0">
                <a:latin typeface="Century Gothic"/>
                <a:cs typeface="Century Gothic"/>
              </a:rPr>
              <a:t>effective pain</a:t>
            </a:r>
            <a:r>
              <a:rPr sz="1950" b="1" spc="-85" dirty="0">
                <a:latin typeface="Century Gothic"/>
                <a:cs typeface="Century Gothic"/>
              </a:rPr>
              <a:t> </a:t>
            </a:r>
            <a:r>
              <a:rPr sz="1950" b="1" spc="15" dirty="0">
                <a:latin typeface="Century Gothic"/>
                <a:cs typeface="Century Gothic"/>
              </a:rPr>
              <a:t>management</a:t>
            </a:r>
            <a:r>
              <a:rPr sz="1950" spc="15" dirty="0">
                <a:latin typeface="Century Gothic"/>
                <a:cs typeface="Century Gothic"/>
              </a:rPr>
              <a:t>.</a:t>
            </a:r>
            <a:endParaRPr sz="1950">
              <a:latin typeface="Century Gothic"/>
              <a:cs typeface="Century Gothic"/>
            </a:endParaRPr>
          </a:p>
          <a:p>
            <a:pPr marL="390525" indent="-378460">
              <a:lnSpc>
                <a:spcPct val="100000"/>
              </a:lnSpc>
              <a:spcBef>
                <a:spcPts val="35"/>
              </a:spcBef>
              <a:buFont typeface="Arial"/>
              <a:buChar char="•"/>
              <a:tabLst>
                <a:tab pos="390525" algn="l"/>
                <a:tab pos="391160" algn="l"/>
              </a:tabLst>
            </a:pPr>
            <a:r>
              <a:rPr sz="1950" spc="5" dirty="0">
                <a:latin typeface="Century Gothic"/>
                <a:cs typeface="Century Gothic"/>
              </a:rPr>
              <a:t>13. </a:t>
            </a:r>
            <a:r>
              <a:rPr sz="1950" b="1" spc="15" dirty="0">
                <a:latin typeface="Century Gothic"/>
                <a:cs typeface="Century Gothic"/>
              </a:rPr>
              <a:t>Reassess </a:t>
            </a:r>
            <a:r>
              <a:rPr sz="1950" b="1" spc="10" dirty="0">
                <a:latin typeface="Century Gothic"/>
                <a:cs typeface="Century Gothic"/>
              </a:rPr>
              <a:t>physical status </a:t>
            </a:r>
            <a:r>
              <a:rPr sz="1950" spc="20" dirty="0">
                <a:latin typeface="Century Gothic"/>
                <a:cs typeface="Century Gothic"/>
              </a:rPr>
              <a:t>and </a:t>
            </a:r>
            <a:r>
              <a:rPr sz="1950" spc="15" dirty="0">
                <a:latin typeface="Century Gothic"/>
                <a:cs typeface="Century Gothic"/>
              </a:rPr>
              <a:t>review relevant </a:t>
            </a:r>
            <a:r>
              <a:rPr sz="1950" spc="10" dirty="0">
                <a:latin typeface="Century Gothic"/>
                <a:cs typeface="Century Gothic"/>
              </a:rPr>
              <a:t>laboratory</a:t>
            </a:r>
            <a:r>
              <a:rPr sz="1950" spc="-135" dirty="0">
                <a:latin typeface="Century Gothic"/>
                <a:cs typeface="Century Gothic"/>
              </a:rPr>
              <a:t> </a:t>
            </a:r>
            <a:r>
              <a:rPr sz="1950" spc="10" dirty="0">
                <a:latin typeface="Century Gothic"/>
                <a:cs typeface="Century Gothic"/>
              </a:rPr>
              <a:t>findings.</a:t>
            </a:r>
            <a:endParaRPr sz="19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500</Words>
  <Application>Microsoft Office PowerPoint</Application>
  <PresentationFormat>Custom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Office Theme</vt:lpstr>
      <vt:lpstr>Restraints</vt:lpstr>
      <vt:lpstr>Restraint Definition &amp; Alternatives</vt:lpstr>
      <vt:lpstr>Patient &amp; Family rights regarding Restraint Use</vt:lpstr>
      <vt:lpstr>Preparing for Restraint Use</vt:lpstr>
      <vt:lpstr>Effects of using restraints</vt:lpstr>
      <vt:lpstr>Alternatives to Using Restraints (1-6)</vt:lpstr>
      <vt:lpstr>Alternatives to Using Restraints (7-13)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Restraints and Alternatives for Waivers</dc:title>
  <dc:creator>Ward, Taesha</dc:creator>
  <cp:lastModifiedBy>Kim, Marina</cp:lastModifiedBy>
  <cp:revision>1</cp:revision>
  <dcterms:created xsi:type="dcterms:W3CDTF">2025-12-08T20:59:59Z</dcterms:created>
  <dcterms:modified xsi:type="dcterms:W3CDTF">2026-02-23T18:17:52Z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2025-12-08T00:00:00Z</vt:filetime>
  </property>
  <property fmtid="{D5CDD505-2E9C-101B-9397-08002B2CF9AE}" pid="3" name="LastSaved">
    <vt:filetime>2025-12-08T00:00:00Z</vt:filetime>
  </property>
</Properties>
</file>