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86" r:id="rId3"/>
    <p:sldId id="262" r:id="rId4"/>
    <p:sldId id="269" r:id="rId5"/>
    <p:sldId id="270" r:id="rId6"/>
    <p:sldId id="271" r:id="rId7"/>
    <p:sldId id="273" r:id="rId8"/>
    <p:sldId id="276" r:id="rId9"/>
    <p:sldId id="277" r:id="rId10"/>
    <p:sldId id="288" r:id="rId11"/>
    <p:sldId id="284" r:id="rId12"/>
    <p:sldId id="279" r:id="rId13"/>
    <p:sldId id="282" r:id="rId14"/>
    <p:sldId id="290" r:id="rId15"/>
    <p:sldId id="291" r:id="rId16"/>
    <p:sldId id="293" r:id="rId17"/>
    <p:sldId id="274"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34A877-BACC-F161-329E-8F78C673C4DD}" name="Graves, David" initials="GD" userId="S::david.graves@dch.ga.gov::f9a0d5cc-a003-4cf2-876c-3b6cd6e915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65D"/>
    <a:srgbClr val="ADCFDE"/>
    <a:srgbClr val="6C91C8"/>
    <a:srgbClr val="BBC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92" autoAdjust="0"/>
  </p:normalViewPr>
  <p:slideViewPr>
    <p:cSldViewPr snapToGrid="0">
      <p:cViewPr varScale="1">
        <p:scale>
          <a:sx n="53" d="100"/>
          <a:sy n="53" d="100"/>
        </p:scale>
        <p:origin x="11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5612FEF-9FD6-1347-B942-D86D4984147B}" type="datetimeFigureOut">
              <a:rPr lang="en-US" smtClean="0"/>
              <a:t>5/15/2024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49E114F-69F0-7B4A-B07E-9A2B2C570DCF}" type="slidenum">
              <a:rPr lang="en-US" smtClean="0"/>
              <a:t>‹#›</a:t>
            </a:fld>
            <a:endParaRPr lang="en-US" dirty="0"/>
          </a:p>
        </p:txBody>
      </p:sp>
    </p:spTree>
    <p:extLst>
      <p:ext uri="{BB962C8B-B14F-4D97-AF65-F5344CB8AC3E}">
        <p14:creationId xmlns:p14="http://schemas.microsoft.com/office/powerpoint/2010/main" val="164830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a:t>
            </a:fld>
            <a:endParaRPr lang="en-US" dirty="0"/>
          </a:p>
        </p:txBody>
      </p:sp>
    </p:spTree>
    <p:extLst>
      <p:ext uri="{BB962C8B-B14F-4D97-AF65-F5344CB8AC3E}">
        <p14:creationId xmlns:p14="http://schemas.microsoft.com/office/powerpoint/2010/main" val="46898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1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826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fld id="{649E114F-69F0-7B4A-B07E-9A2B2C570DCF}" type="slidenum">
              <a:rPr lang="en-US" smtClean="0"/>
              <a:t>12</a:t>
            </a:fld>
            <a:endParaRPr lang="en-US" dirty="0"/>
          </a:p>
        </p:txBody>
      </p:sp>
    </p:spTree>
    <p:extLst>
      <p:ext uri="{BB962C8B-B14F-4D97-AF65-F5344CB8AC3E}">
        <p14:creationId xmlns:p14="http://schemas.microsoft.com/office/powerpoint/2010/main" val="22806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850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962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75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BB55-ED0E-7DA1-BECB-5D862634F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EDEEC-C8CB-6498-1F02-55758E179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DB555-7BE4-1F3B-34D8-AFFA99EA071A}"/>
              </a:ext>
            </a:extLst>
          </p:cNvPr>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a:extLst>
              <a:ext uri="{FF2B5EF4-FFF2-40B4-BE49-F238E27FC236}">
                <a16:creationId xmlns:a16="http://schemas.microsoft.com/office/drawing/2014/main" id="{5D4B8D93-E79B-6D59-FA8B-44CCDAD89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17</a:t>
            </a:fld>
            <a:endParaRPr lang="en-US" dirty="0"/>
          </a:p>
        </p:txBody>
      </p:sp>
    </p:spTree>
    <p:extLst>
      <p:ext uri="{BB962C8B-B14F-4D97-AF65-F5344CB8AC3E}">
        <p14:creationId xmlns:p14="http://schemas.microsoft.com/office/powerpoint/2010/main" val="70855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6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58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4</a:t>
            </a:fld>
            <a:endParaRPr lang="en-US" dirty="0"/>
          </a:p>
        </p:txBody>
      </p:sp>
    </p:spTree>
    <p:extLst>
      <p:ext uri="{BB962C8B-B14F-4D97-AF65-F5344CB8AC3E}">
        <p14:creationId xmlns:p14="http://schemas.microsoft.com/office/powerpoint/2010/main" val="388960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assistance </a:t>
            </a:r>
          </a:p>
        </p:txBody>
      </p:sp>
      <p:sp>
        <p:nvSpPr>
          <p:cNvPr id="4" name="Slide Number Placeholder 3"/>
          <p:cNvSpPr>
            <a:spLocks noGrp="1"/>
          </p:cNvSpPr>
          <p:nvPr>
            <p:ph type="sldNum" sz="quarter" idx="5"/>
          </p:nvPr>
        </p:nvSpPr>
        <p:spPr/>
        <p:txBody>
          <a:bodyPr/>
          <a:lstStyle/>
          <a:p>
            <a:fld id="{649E114F-69F0-7B4A-B07E-9A2B2C570DCF}" type="slidenum">
              <a:rPr lang="en-US" smtClean="0"/>
              <a:t>5</a:t>
            </a:fld>
            <a:endParaRPr lang="en-US" dirty="0"/>
          </a:p>
        </p:txBody>
      </p:sp>
    </p:spTree>
    <p:extLst>
      <p:ext uri="{BB962C8B-B14F-4D97-AF65-F5344CB8AC3E}">
        <p14:creationId xmlns:p14="http://schemas.microsoft.com/office/powerpoint/2010/main" val="245203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6</a:t>
            </a:fld>
            <a:endParaRPr lang="en-US" dirty="0"/>
          </a:p>
        </p:txBody>
      </p:sp>
    </p:spTree>
    <p:extLst>
      <p:ext uri="{BB962C8B-B14F-4D97-AF65-F5344CB8AC3E}">
        <p14:creationId xmlns:p14="http://schemas.microsoft.com/office/powerpoint/2010/main" val="406599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9E114F-69F0-7B4A-B07E-9A2B2C570DCF}" type="slidenum">
              <a:rPr lang="en-US" smtClean="0"/>
              <a:t>7</a:t>
            </a:fld>
            <a:endParaRPr lang="en-US" dirty="0"/>
          </a:p>
        </p:txBody>
      </p:sp>
    </p:spTree>
    <p:extLst>
      <p:ext uri="{BB962C8B-B14F-4D97-AF65-F5344CB8AC3E}">
        <p14:creationId xmlns:p14="http://schemas.microsoft.com/office/powerpoint/2010/main" val="336802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This slide can be used for large bodies of text, graphics, or charts and other data.  </a:t>
            </a:r>
          </a:p>
          <a:p>
            <a:pPr marL="174708" indent="-174708">
              <a:buFontTx/>
              <a:buChar char="-"/>
            </a:pPr>
            <a:r>
              <a:rPr lang="en-US" dirty="0"/>
              <a:t>This slide can be duplicated as needed.</a:t>
            </a:r>
          </a:p>
          <a:p>
            <a:pPr marL="174708" indent="-174708" defTabSz="931774">
              <a:buFontTx/>
              <a:buChar char="-"/>
              <a:defRPr/>
            </a:pPr>
            <a:r>
              <a:rPr lang="en-US" dirty="0"/>
              <a:t>Replace image to your choosing, if you want</a:t>
            </a:r>
          </a:p>
        </p:txBody>
      </p:sp>
      <p:sp>
        <p:nvSpPr>
          <p:cNvPr id="4" name="Slide Number Placeholder 3"/>
          <p:cNvSpPr>
            <a:spLocks noGrp="1"/>
          </p:cNvSpPr>
          <p:nvPr>
            <p:ph type="sldNum" sz="quarter" idx="5"/>
          </p:nvPr>
        </p:nvSpPr>
        <p:spPr/>
        <p:txBody>
          <a:bodyPr/>
          <a:lstStyle/>
          <a:p>
            <a:fld id="{649E114F-69F0-7B4A-B07E-9A2B2C570DCF}" type="slidenum">
              <a:rPr lang="en-US" smtClean="0"/>
              <a:t>8</a:t>
            </a:fld>
            <a:endParaRPr lang="en-US" dirty="0"/>
          </a:p>
        </p:txBody>
      </p:sp>
    </p:spTree>
    <p:extLst>
      <p:ext uri="{BB962C8B-B14F-4D97-AF65-F5344CB8AC3E}">
        <p14:creationId xmlns:p14="http://schemas.microsoft.com/office/powerpoint/2010/main" val="2115329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slide can be used for large bodies of text, graphics, or charts and other data. </a:t>
            </a:r>
          </a:p>
          <a:p>
            <a:pPr defTabSz="931774">
              <a:defRPr/>
            </a:pPr>
            <a:r>
              <a:rPr lang="en-US" dirty="0"/>
              <a:t>- This slide can be duplicated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E114F-69F0-7B4A-B07E-9A2B2C57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1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3440-6EBF-E0B1-F2D3-49A208FC25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FADF9-5F23-B14F-1974-40EE37D42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B1900-DA49-6001-B35B-87162E1F2E95}"/>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5" name="Footer Placeholder 4">
            <a:extLst>
              <a:ext uri="{FF2B5EF4-FFF2-40B4-BE49-F238E27FC236}">
                <a16:creationId xmlns:a16="http://schemas.microsoft.com/office/drawing/2014/main" id="{C10D0263-0771-C6E3-B476-3DBB8CF0D1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A28D52-22BE-A7F5-3DFC-4F0FBB7D0EFD}"/>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38518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C6A7-DBC1-3364-6765-AEC25A5635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A65D0-0E9F-7AF2-FE65-368DF6570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648CE-91D3-7CC1-7BD2-6A56E1276BBD}"/>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5" name="Footer Placeholder 4">
            <a:extLst>
              <a:ext uri="{FF2B5EF4-FFF2-40B4-BE49-F238E27FC236}">
                <a16:creationId xmlns:a16="http://schemas.microsoft.com/office/drawing/2014/main" id="{48727BFD-D15C-C32A-7025-7365C0AF56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EAC7D7-9F01-CD6A-F46C-7BC334F63DAE}"/>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8161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DDEA04-62ED-0C9B-0E76-C867E8D9A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C35081-E364-88E4-6AEF-7E39ECAD07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6A4DA-7F94-1AC9-E9CC-AD5244B2DCD4}"/>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5" name="Footer Placeholder 4">
            <a:extLst>
              <a:ext uri="{FF2B5EF4-FFF2-40B4-BE49-F238E27FC236}">
                <a16:creationId xmlns:a16="http://schemas.microsoft.com/office/drawing/2014/main" id="{D2DE0E3B-B681-1EC2-DBF6-5CDD7241DE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B625EE-09B9-2F30-1749-5D5352CD995D}"/>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468249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5829-B7A5-04CE-465E-9D4048BA2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821AB-2690-B0BB-6955-1C5553036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F2258-4392-E372-FF37-81F0EFABC0FF}"/>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5" name="Footer Placeholder 4">
            <a:extLst>
              <a:ext uri="{FF2B5EF4-FFF2-40B4-BE49-F238E27FC236}">
                <a16:creationId xmlns:a16="http://schemas.microsoft.com/office/drawing/2014/main" id="{E9B15A6D-D727-D73A-675C-BD13F14047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837AE9-5489-9908-3E57-EF0519ED3C1C}"/>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28776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C3AE-E293-763D-3B04-197F3B79E4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ABA168-B380-062F-0CCE-256C3C5DA8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C7CB6-4551-6675-9DC0-A23900B4DC71}"/>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5" name="Footer Placeholder 4">
            <a:extLst>
              <a:ext uri="{FF2B5EF4-FFF2-40B4-BE49-F238E27FC236}">
                <a16:creationId xmlns:a16="http://schemas.microsoft.com/office/drawing/2014/main" id="{469D9898-C8F1-2581-C72D-D49B8BCC4A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FAE35-9874-577B-6151-6C7C37C514C7}"/>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206915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2E4C-71AF-D80B-7E47-882677C78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956700-E987-5850-F19B-F6E71DA4C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FC0DBA-ACA1-DA48-8ABC-88CFF024A6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E21E9-F928-D979-B10D-121763002429}"/>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6" name="Footer Placeholder 5">
            <a:extLst>
              <a:ext uri="{FF2B5EF4-FFF2-40B4-BE49-F238E27FC236}">
                <a16:creationId xmlns:a16="http://schemas.microsoft.com/office/drawing/2014/main" id="{7C5E3A00-584A-A82E-0352-E303EE89C1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381F5D-4CE8-FBA2-2435-626CF5067047}"/>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94456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26E1-F958-2493-4F77-3BFED57EB6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98944-981E-ADF2-9444-089CA2C668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3B5F3-D8F3-ED76-9BC5-F1F2A51A0F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A9130-F69E-513C-5B2C-075A4D434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237C9-0DB2-C82D-286A-F43EACBAE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638DB-2C65-705D-B525-DFF5EAD5E836}"/>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8" name="Footer Placeholder 7">
            <a:extLst>
              <a:ext uri="{FF2B5EF4-FFF2-40B4-BE49-F238E27FC236}">
                <a16:creationId xmlns:a16="http://schemas.microsoft.com/office/drawing/2014/main" id="{CF3B671B-3B48-D41A-6B7B-DBBF7183D2D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E662733-6100-3FE0-0A48-AEC77F1BCDC9}"/>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394112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63A9-2C27-EC69-B9DF-A372E58434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85EDF5-BE50-8910-358D-243A8A2DC8D0}"/>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4" name="Footer Placeholder 3">
            <a:extLst>
              <a:ext uri="{FF2B5EF4-FFF2-40B4-BE49-F238E27FC236}">
                <a16:creationId xmlns:a16="http://schemas.microsoft.com/office/drawing/2014/main" id="{E7BFC540-F6BD-E9CC-A5FE-BCEDFEF5C0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8F3D9-5177-3BBD-A5FA-B668CC5254DE}"/>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402375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CCE55-864C-BA69-5632-A0A500876337}"/>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3" name="Footer Placeholder 2">
            <a:extLst>
              <a:ext uri="{FF2B5EF4-FFF2-40B4-BE49-F238E27FC236}">
                <a16:creationId xmlns:a16="http://schemas.microsoft.com/office/drawing/2014/main" id="{E33272BD-08F5-A023-1534-3A2CA40DA5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104355-B7B7-B0CC-3B5F-E47B0D4CB9B9}"/>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63957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2323-D350-2D09-22FB-A7822EBBD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676ABE-51BA-06C6-C9B9-2E8E890CD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41568-47A7-F53C-EAD9-52B6308B7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D17E3-ABCC-8CF7-9335-FEFF5A33AE8C}"/>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6" name="Footer Placeholder 5">
            <a:extLst>
              <a:ext uri="{FF2B5EF4-FFF2-40B4-BE49-F238E27FC236}">
                <a16:creationId xmlns:a16="http://schemas.microsoft.com/office/drawing/2014/main" id="{C44CC1FD-FDB9-4AE8-1EE5-E6822F4684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70AC96-A0D5-68AE-13C5-116D06CC04C4}"/>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62628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009B-2452-3FE6-E5D2-68330A86C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D6D082-5510-327D-4BF2-0F6A49A67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91EBD6-AD54-0C8C-7197-3DC8FC591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50E4B1-0696-6BE1-189E-4F9756216298}"/>
              </a:ext>
            </a:extLst>
          </p:cNvPr>
          <p:cNvSpPr>
            <a:spLocks noGrp="1"/>
          </p:cNvSpPr>
          <p:nvPr>
            <p:ph type="dt" sz="half" idx="10"/>
          </p:nvPr>
        </p:nvSpPr>
        <p:spPr/>
        <p:txBody>
          <a:bodyPr/>
          <a:lstStyle/>
          <a:p>
            <a:fld id="{C932468B-CC7B-994E-8B4F-D7F5140531D2}" type="datetimeFigureOut">
              <a:rPr lang="en-US" smtClean="0"/>
              <a:t>5/15/2024</a:t>
            </a:fld>
            <a:endParaRPr lang="en-US" dirty="0"/>
          </a:p>
        </p:txBody>
      </p:sp>
      <p:sp>
        <p:nvSpPr>
          <p:cNvPr id="6" name="Footer Placeholder 5">
            <a:extLst>
              <a:ext uri="{FF2B5EF4-FFF2-40B4-BE49-F238E27FC236}">
                <a16:creationId xmlns:a16="http://schemas.microsoft.com/office/drawing/2014/main" id="{51F3401B-268F-2676-E92E-CA229D6A5E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997744-E2E6-15FD-F86B-7A080AA837D6}"/>
              </a:ext>
            </a:extLst>
          </p:cNvPr>
          <p:cNvSpPr>
            <a:spLocks noGrp="1"/>
          </p:cNvSpPr>
          <p:nvPr>
            <p:ph type="sldNum" sz="quarter" idx="12"/>
          </p:nvPr>
        </p:nvSpPr>
        <p:spPr/>
        <p:txBody>
          <a:bodyPr/>
          <a:lstStyle/>
          <a:p>
            <a:fld id="{914ECDDA-5576-1545-AD73-3A7ACD4CCB4B}" type="slidenum">
              <a:rPr lang="en-US" smtClean="0"/>
              <a:t>‹#›</a:t>
            </a:fld>
            <a:endParaRPr lang="en-US" dirty="0"/>
          </a:p>
        </p:txBody>
      </p:sp>
    </p:spTree>
    <p:extLst>
      <p:ext uri="{BB962C8B-B14F-4D97-AF65-F5344CB8AC3E}">
        <p14:creationId xmlns:p14="http://schemas.microsoft.com/office/powerpoint/2010/main" val="159643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8BD6E-BFA6-B712-8825-505217EFC2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6BE97-344D-2F9B-123F-9FBEB1E56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B67A-8FF4-6DB4-3BE6-BCB38C6C4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2468B-CC7B-994E-8B4F-D7F5140531D2}" type="datetimeFigureOut">
              <a:rPr lang="en-US" smtClean="0"/>
              <a:t>5/15/2024</a:t>
            </a:fld>
            <a:endParaRPr lang="en-US" dirty="0"/>
          </a:p>
        </p:txBody>
      </p:sp>
      <p:sp>
        <p:nvSpPr>
          <p:cNvPr id="5" name="Footer Placeholder 4">
            <a:extLst>
              <a:ext uri="{FF2B5EF4-FFF2-40B4-BE49-F238E27FC236}">
                <a16:creationId xmlns:a16="http://schemas.microsoft.com/office/drawing/2014/main" id="{460ADF25-AEE1-7828-3F22-2565DD70B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D8340E-E9BD-3FFD-A606-94F57241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ECDDA-5576-1545-AD73-3A7ACD4CCB4B}" type="slidenum">
              <a:rPr lang="en-US" smtClean="0"/>
              <a:t>‹#›</a:t>
            </a:fld>
            <a:endParaRPr lang="en-US" dirty="0"/>
          </a:p>
        </p:txBody>
      </p:sp>
    </p:spTree>
    <p:extLst>
      <p:ext uri="{BB962C8B-B14F-4D97-AF65-F5344CB8AC3E}">
        <p14:creationId xmlns:p14="http://schemas.microsoft.com/office/powerpoint/2010/main" val="190606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5C8A44-DEE7-E54D-130E-9ECFD0B73812}"/>
              </a:ext>
            </a:extLst>
          </p:cNvPr>
          <p:cNvSpPr>
            <a:spLocks noGrp="1" noRot="1" noMove="1" noResize="1" noEditPoints="1" noAdjustHandles="1" noChangeArrowheads="1" noChangeShapeType="1"/>
          </p:cNvSpPr>
          <p:nvPr/>
        </p:nvSpPr>
        <p:spPr>
          <a:xfrm>
            <a:off x="6152818" y="123815"/>
            <a:ext cx="5876004" cy="6610369"/>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F60F5F-D9C6-C6B5-2D97-17B93631599D}"/>
              </a:ext>
            </a:extLst>
          </p:cNvPr>
          <p:cNvSpPr>
            <a:spLocks noGrp="1" noRot="1" noMove="1" noResize="1" noEditPoints="1" noAdjustHandles="1" noChangeArrowheads="1" noChangeShapeType="1"/>
          </p:cNvSpPr>
          <p:nvPr>
            <p:ph type="ctrTitle"/>
          </p:nvPr>
        </p:nvSpPr>
        <p:spPr>
          <a:xfrm>
            <a:off x="244343" y="1573607"/>
            <a:ext cx="4883672" cy="1558435"/>
          </a:xfrm>
        </p:spPr>
        <p:txBody>
          <a:bodyPr>
            <a:normAutofit/>
          </a:bodyPr>
          <a:lstStyle/>
          <a:p>
            <a:pPr algn="l"/>
            <a:r>
              <a:rPr lang="en-US" sz="4800" dirty="0">
                <a:latin typeface="Avenir Medium" panose="02000503020000020003" pitchFamily="2" charset="0"/>
                <a:cs typeface="Calibri" panose="020F0502020204030204" pitchFamily="34" charset="0"/>
              </a:rPr>
              <a:t>Statewide Transition Plan</a:t>
            </a:r>
          </a:p>
        </p:txBody>
      </p:sp>
      <p:sp>
        <p:nvSpPr>
          <p:cNvPr id="3" name="Subtitle 2">
            <a:extLst>
              <a:ext uri="{FF2B5EF4-FFF2-40B4-BE49-F238E27FC236}">
                <a16:creationId xmlns:a16="http://schemas.microsoft.com/office/drawing/2014/main" id="{7515EC30-F0F0-7A5F-671D-DF18169AC8E9}"/>
              </a:ext>
            </a:extLst>
          </p:cNvPr>
          <p:cNvSpPr>
            <a:spLocks noGrp="1" noRot="1" noMove="1" noResize="1" noEditPoints="1" noAdjustHandles="1" noChangeArrowheads="1" noChangeShapeType="1"/>
          </p:cNvSpPr>
          <p:nvPr>
            <p:ph type="subTitle" idx="1"/>
          </p:nvPr>
        </p:nvSpPr>
        <p:spPr>
          <a:xfrm>
            <a:off x="305889" y="3622309"/>
            <a:ext cx="4883672" cy="1846506"/>
          </a:xfrm>
        </p:spPr>
        <p:txBody>
          <a:bodyPr>
            <a:noAutofit/>
          </a:bodyPr>
          <a:lstStyle/>
          <a:p>
            <a:pPr algn="l">
              <a:lnSpc>
                <a:spcPct val="100000"/>
              </a:lnSpc>
            </a:pPr>
            <a:r>
              <a:rPr lang="en-US" dirty="0">
                <a:latin typeface="Avenir Medium" panose="02000503020000020003"/>
              </a:rPr>
              <a:t>Jada Cruce 	</a:t>
            </a:r>
          </a:p>
          <a:p>
            <a:pPr algn="l">
              <a:lnSpc>
                <a:spcPct val="100000"/>
              </a:lnSpc>
            </a:pPr>
            <a:r>
              <a:rPr lang="en-US" dirty="0">
                <a:latin typeface="Avenir Medium" panose="02000503020000020003"/>
              </a:rPr>
              <a:t>Compliance Specialist/MAP </a:t>
            </a:r>
          </a:p>
          <a:p>
            <a:pPr algn="l">
              <a:lnSpc>
                <a:spcPct val="100000"/>
              </a:lnSpc>
            </a:pPr>
            <a:r>
              <a:rPr lang="en-US" dirty="0">
                <a:latin typeface="Avenir Medium" panose="02000503020000020003"/>
              </a:rPr>
              <a:t>Georgia Department of Community Health</a:t>
            </a:r>
          </a:p>
        </p:txBody>
      </p:sp>
      <p:grpSp>
        <p:nvGrpSpPr>
          <p:cNvPr id="39" name="Group 38">
            <a:extLst>
              <a:ext uri="{FF2B5EF4-FFF2-40B4-BE49-F238E27FC236}">
                <a16:creationId xmlns:a16="http://schemas.microsoft.com/office/drawing/2014/main" id="{1588FAC7-8B38-0C63-E19C-1B1B64A94B7D}"/>
              </a:ext>
            </a:extLst>
          </p:cNvPr>
          <p:cNvGrpSpPr>
            <a:grpSpLocks noGrp="1" noUngrp="1" noRot="1" noMove="1" noResize="1"/>
          </p:cNvGrpSpPr>
          <p:nvPr/>
        </p:nvGrpSpPr>
        <p:grpSpPr>
          <a:xfrm>
            <a:off x="305889" y="5616386"/>
            <a:ext cx="3461836" cy="727504"/>
            <a:chOff x="452438" y="5890283"/>
            <a:chExt cx="3461836" cy="727504"/>
          </a:xfrm>
        </p:grpSpPr>
        <p:sp>
          <p:nvSpPr>
            <p:cNvPr id="22" name="Oval 21">
              <a:extLst>
                <a:ext uri="{FF2B5EF4-FFF2-40B4-BE49-F238E27FC236}">
                  <a16:creationId xmlns:a16="http://schemas.microsoft.com/office/drawing/2014/main" id="{A7225306-E46B-4F48-954A-8156ED8E87EB}"/>
                </a:ext>
              </a:extLst>
            </p:cNvPr>
            <p:cNvSpPr>
              <a:spLocks noGrp="1" noRot="1" noMove="1" noResize="1" noEditPoints="1" noAdjustHandles="1" noChangeArrowheads="1" noChangeShapeType="1"/>
            </p:cNvSpPr>
            <p:nvPr/>
          </p:nvSpPr>
          <p:spPr>
            <a:xfrm>
              <a:off x="3352800"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391D188-E68A-C7C2-D328-D5075DD1DFA9}"/>
                </a:ext>
              </a:extLst>
            </p:cNvPr>
            <p:cNvSpPr>
              <a:spLocks noGrp="1" noRot="1" noMove="1" noResize="1" noEditPoints="1" noAdjustHandles="1" noChangeArrowheads="1" noChangeShapeType="1"/>
            </p:cNvSpPr>
            <p:nvPr/>
          </p:nvSpPr>
          <p:spPr>
            <a:xfrm>
              <a:off x="452438" y="5890283"/>
              <a:ext cx="561474" cy="727504"/>
            </a:xfrm>
            <a:prstGeom prst="ellipse">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BAB6F74-5182-6698-31FF-B2A9793D4143}"/>
                </a:ext>
              </a:extLst>
            </p:cNvPr>
            <p:cNvSpPr>
              <a:spLocks noGrp="1" noRot="1" noMove="1" noResize="1" noEditPoints="1" noAdjustHandles="1" noChangeArrowheads="1" noChangeShapeType="1"/>
            </p:cNvSpPr>
            <p:nvPr/>
          </p:nvSpPr>
          <p:spPr>
            <a:xfrm>
              <a:off x="733175" y="5890283"/>
              <a:ext cx="2900362" cy="727504"/>
            </a:xfrm>
            <a:prstGeom prst="rect">
              <a:avLst/>
            </a:prstGeom>
            <a:solidFill>
              <a:srgbClr val="ADCFDE"/>
            </a:solidFill>
            <a:ln>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venir Medium" panose="02000503020000020003"/>
                </a:rPr>
                <a:t>Date:  5/15/2024</a:t>
              </a:r>
            </a:p>
          </p:txBody>
        </p:sp>
      </p:grpSp>
      <p:sp>
        <p:nvSpPr>
          <p:cNvPr id="24" name="Rectangle 23">
            <a:extLst>
              <a:ext uri="{FF2B5EF4-FFF2-40B4-BE49-F238E27FC236}">
                <a16:creationId xmlns:a16="http://schemas.microsoft.com/office/drawing/2014/main" id="{21EA28D4-7363-03FC-3408-1CA58F25DF48}"/>
              </a:ext>
            </a:extLst>
          </p:cNvPr>
          <p:cNvSpPr>
            <a:spLocks noGrp="1" noRot="1" noMove="1" noResize="1" noEditPoints="1" noAdjustHandles="1" noChangeArrowheads="1" noChangeShapeType="1"/>
          </p:cNvSpPr>
          <p:nvPr/>
        </p:nvSpPr>
        <p:spPr>
          <a:xfrm>
            <a:off x="7808445" y="4361388"/>
            <a:ext cx="2684867" cy="2180089"/>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83D84B29-8C3E-FA5D-F496-F5134AE651EE}"/>
              </a:ext>
            </a:extLst>
          </p:cNvPr>
          <p:cNvPicPr>
            <a:picLocks noGrp="1" noRot="1" noChangeAspect="1" noMove="1" noResize="1" noEditPoints="1" noAdjustHandles="1" noChangeArrowheads="1" noChangeShapeType="1" noCrop="1"/>
          </p:cNvPicPr>
          <p:nvPr/>
        </p:nvPicPr>
        <p:blipFill>
          <a:blip r:embed="rId3"/>
          <a:stretch>
            <a:fillRect/>
          </a:stretch>
        </p:blipFill>
        <p:spPr>
          <a:xfrm>
            <a:off x="163178" y="169216"/>
            <a:ext cx="2788864" cy="643584"/>
          </a:xfrm>
          <a:prstGeom prst="rect">
            <a:avLst/>
          </a:prstGeom>
        </p:spPr>
      </p:pic>
      <p:sp>
        <p:nvSpPr>
          <p:cNvPr id="8" name="Rectangle 7">
            <a:extLst>
              <a:ext uri="{FF2B5EF4-FFF2-40B4-BE49-F238E27FC236}">
                <a16:creationId xmlns:a16="http://schemas.microsoft.com/office/drawing/2014/main" id="{9625C2B2-0E17-1407-EA84-1CBFFC69EB32}"/>
              </a:ext>
            </a:extLst>
          </p:cNvPr>
          <p:cNvSpPr>
            <a:spLocks noGrp="1" noRot="1" noMove="1" noResize="1" noEditPoints="1" noAdjustHandles="1" noChangeArrowheads="1" noChangeShapeType="1"/>
          </p:cNvSpPr>
          <p:nvPr/>
        </p:nvSpPr>
        <p:spPr>
          <a:xfrm>
            <a:off x="7808445" y="228119"/>
            <a:ext cx="2698625" cy="1048688"/>
          </a:xfrm>
          <a:prstGeom prst="rect">
            <a:avLst/>
          </a:prstGeom>
          <a:solidFill>
            <a:srgbClr val="ADCFDE"/>
          </a:solidFill>
          <a:ln w="76200">
            <a:solidFill>
              <a:srgbClr val="ADC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ouple of puzzle pieces with sunset in the background&#10;&#10;Description automatically generated">
            <a:extLst>
              <a:ext uri="{FF2B5EF4-FFF2-40B4-BE49-F238E27FC236}">
                <a16:creationId xmlns:a16="http://schemas.microsoft.com/office/drawing/2014/main" id="{83CF3AA3-94A3-A976-2CA8-61D733B07DBD}"/>
              </a:ext>
            </a:extLst>
          </p:cNvPr>
          <p:cNvPicPr>
            <a:picLocks noGrp="1" noRot="1" noChangeAspect="1" noMove="1" noResize="1" noEditPoints="1" noAdjustHandles="1" noChangeArrowheads="1" noChangeShapeType="1" noCrop="1"/>
          </p:cNvPicPr>
          <p:nvPr/>
        </p:nvPicPr>
        <p:blipFill>
          <a:blip r:embed="rId4"/>
          <a:stretch>
            <a:fillRect/>
          </a:stretch>
        </p:blipFill>
        <p:spPr>
          <a:xfrm>
            <a:off x="7032248" y="1434590"/>
            <a:ext cx="4223917" cy="2715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CD04ADEA-E1DA-798F-4736-A2003838608E}"/>
              </a:ext>
            </a:extLst>
          </p:cNvPr>
          <p:cNvGrpSpPr>
            <a:grpSpLocks noGrp="1" noUngrp="1" noRot="1" noMove="1" noResize="1"/>
          </p:cNvGrpSpPr>
          <p:nvPr/>
        </p:nvGrpSpPr>
        <p:grpSpPr>
          <a:xfrm>
            <a:off x="6388350" y="5553827"/>
            <a:ext cx="1159987" cy="1059357"/>
            <a:chOff x="5806121" y="5776504"/>
            <a:chExt cx="1159987" cy="1059357"/>
          </a:xfrm>
        </p:grpSpPr>
        <p:cxnSp>
          <p:nvCxnSpPr>
            <p:cNvPr id="5" name="Straight Connector 4">
              <a:extLst>
                <a:ext uri="{FF2B5EF4-FFF2-40B4-BE49-F238E27FC236}">
                  <a16:creationId xmlns:a16="http://schemas.microsoft.com/office/drawing/2014/main" id="{26C5F420-C323-A305-8DF7-C3874287AFC9}"/>
                </a:ext>
              </a:extLst>
            </p:cNvPr>
            <p:cNvCxnSpPr>
              <a:cxnSpLocks noGrp="1" noRot="1" noMove="1" noResize="1" noEditPoints="1" noAdjustHandles="1" noChangeArrowheads="1" noChangeShapeType="1"/>
            </p:cNvCxnSpPr>
            <p:nvPr/>
          </p:nvCxnSpPr>
          <p:spPr>
            <a:xfrm>
              <a:off x="6966108" y="578383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5CB89E-DB6D-5F77-F6D0-AA247DA67A14}"/>
                </a:ext>
              </a:extLst>
            </p:cNvPr>
            <p:cNvCxnSpPr>
              <a:cxnSpLocks noGrp="1" noRot="1" noMove="1" noResize="1" noEditPoints="1" noAdjustHandles="1" noChangeArrowheads="1" noChangeShapeType="1"/>
            </p:cNvCxnSpPr>
            <p:nvPr/>
          </p:nvCxnSpPr>
          <p:spPr>
            <a:xfrm>
              <a:off x="6799194" y="578017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CF4538-C438-09CD-6EFD-8BAA6F79E17F}"/>
                </a:ext>
              </a:extLst>
            </p:cNvPr>
            <p:cNvCxnSpPr>
              <a:cxnSpLocks noGrp="1" noRot="1" noMove="1" noResize="1" noEditPoints="1" noAdjustHandles="1" noChangeArrowheads="1" noChangeShapeType="1"/>
            </p:cNvCxnSpPr>
            <p:nvPr/>
          </p:nvCxnSpPr>
          <p:spPr>
            <a:xfrm>
              <a:off x="6634750" y="578017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610ACE5-1A57-59FE-411E-2010703220A9}"/>
                </a:ext>
              </a:extLst>
            </p:cNvPr>
            <p:cNvCxnSpPr>
              <a:cxnSpLocks noGrp="1" noRot="1" noMove="1" noResize="1" noEditPoints="1" noAdjustHandles="1" noChangeArrowheads="1" noChangeShapeType="1"/>
            </p:cNvCxnSpPr>
            <p:nvPr/>
          </p:nvCxnSpPr>
          <p:spPr>
            <a:xfrm>
              <a:off x="6466293"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2A350F-8A7B-F326-1A00-629C800C3DA5}"/>
                </a:ext>
              </a:extLst>
            </p:cNvPr>
            <p:cNvCxnSpPr>
              <a:cxnSpLocks noGrp="1" noRot="1" noMove="1" noResize="1" noEditPoints="1" noAdjustHandles="1" noChangeArrowheads="1" noChangeShapeType="1"/>
            </p:cNvCxnSpPr>
            <p:nvPr/>
          </p:nvCxnSpPr>
          <p:spPr>
            <a:xfrm>
              <a:off x="6305936" y="5780169"/>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E2A899-8565-FAB1-E7A3-111B3706E55F}"/>
                </a:ext>
              </a:extLst>
            </p:cNvPr>
            <p:cNvCxnSpPr>
              <a:cxnSpLocks noGrp="1" noRot="1" noMove="1" noResize="1" noEditPoints="1" noAdjustHandles="1" noChangeArrowheads="1" noChangeShapeType="1"/>
            </p:cNvCxnSpPr>
            <p:nvPr/>
          </p:nvCxnSpPr>
          <p:spPr>
            <a:xfrm>
              <a:off x="6139022" y="577650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7E904-7063-EC8C-2FED-DA03B7CB55BA}"/>
                </a:ext>
              </a:extLst>
            </p:cNvPr>
            <p:cNvCxnSpPr>
              <a:cxnSpLocks noGrp="1" noRot="1" noMove="1" noResize="1" noEditPoints="1" noAdjustHandles="1" noChangeArrowheads="1" noChangeShapeType="1"/>
            </p:cNvCxnSpPr>
            <p:nvPr/>
          </p:nvCxnSpPr>
          <p:spPr>
            <a:xfrm>
              <a:off x="5974578" y="577650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9D816F-B160-6D43-99EF-4D2BC7C6616C}"/>
                </a:ext>
              </a:extLst>
            </p:cNvPr>
            <p:cNvCxnSpPr>
              <a:cxnSpLocks noGrp="1" noRot="1" noMove="1" noResize="1" noEditPoints="1" noAdjustHandles="1" noChangeArrowheads="1" noChangeShapeType="1"/>
            </p:cNvCxnSpPr>
            <p:nvPr/>
          </p:nvCxnSpPr>
          <p:spPr>
            <a:xfrm>
              <a:off x="5806121" y="5776504"/>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BF676193-63F9-4C75-7C62-EB6661992ADA}"/>
              </a:ext>
            </a:extLst>
          </p:cNvPr>
          <p:cNvGrpSpPr>
            <a:grpSpLocks noGrp="1" noUngrp="1" noRot="1" noMove="1" noResize="1"/>
          </p:cNvGrpSpPr>
          <p:nvPr/>
        </p:nvGrpSpPr>
        <p:grpSpPr>
          <a:xfrm>
            <a:off x="10749787" y="261617"/>
            <a:ext cx="1159987" cy="1064484"/>
            <a:chOff x="10749787" y="200073"/>
            <a:chExt cx="1159987" cy="1064484"/>
          </a:xfrm>
        </p:grpSpPr>
        <p:cxnSp>
          <p:nvCxnSpPr>
            <p:cNvPr id="61" name="Straight Connector 60">
              <a:extLst>
                <a:ext uri="{FF2B5EF4-FFF2-40B4-BE49-F238E27FC236}">
                  <a16:creationId xmlns:a16="http://schemas.microsoft.com/office/drawing/2014/main" id="{304DE5FB-3978-AC68-9597-9FFB837FC037}"/>
                </a:ext>
              </a:extLst>
            </p:cNvPr>
            <p:cNvCxnSpPr>
              <a:cxnSpLocks noGrp="1" noRot="1" noMove="1" noResize="1" noEditPoints="1" noAdjustHandles="1" noChangeArrowheads="1" noChangeShapeType="1"/>
            </p:cNvCxnSpPr>
            <p:nvPr/>
          </p:nvCxnSpPr>
          <p:spPr>
            <a:xfrm>
              <a:off x="11909774" y="21253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5D49298-A171-9F08-71D9-9F5238531B6B}"/>
                </a:ext>
              </a:extLst>
            </p:cNvPr>
            <p:cNvCxnSpPr>
              <a:cxnSpLocks noGrp="1" noRot="1" noMove="1" noResize="1" noEditPoints="1" noAdjustHandles="1" noChangeArrowheads="1" noChangeShapeType="1"/>
            </p:cNvCxnSpPr>
            <p:nvPr/>
          </p:nvCxnSpPr>
          <p:spPr>
            <a:xfrm>
              <a:off x="11742860" y="208867"/>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8BF8EB0-08F1-F57E-C8A0-446F93CB0D8E}"/>
                </a:ext>
              </a:extLst>
            </p:cNvPr>
            <p:cNvCxnSpPr>
              <a:cxnSpLocks noGrp="1" noRot="1" noMove="1" noResize="1" noEditPoints="1" noAdjustHandles="1" noChangeArrowheads="1" noChangeShapeType="1"/>
            </p:cNvCxnSpPr>
            <p:nvPr/>
          </p:nvCxnSpPr>
          <p:spPr>
            <a:xfrm>
              <a:off x="11578416" y="208866"/>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D437D4-0944-13F2-4D05-7A9E1FFFE202}"/>
                </a:ext>
              </a:extLst>
            </p:cNvPr>
            <p:cNvCxnSpPr>
              <a:cxnSpLocks noGrp="1" noRot="1" noMove="1" noResize="1" noEditPoints="1" noAdjustHandles="1" noChangeArrowheads="1" noChangeShapeType="1"/>
            </p:cNvCxnSpPr>
            <p:nvPr/>
          </p:nvCxnSpPr>
          <p:spPr>
            <a:xfrm>
              <a:off x="11409959" y="200073"/>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3FF6DD-B085-82FD-966D-36F28832F67E}"/>
                </a:ext>
              </a:extLst>
            </p:cNvPr>
            <p:cNvCxnSpPr>
              <a:cxnSpLocks noGrp="1" noRot="1" noMove="1" noResize="1" noEditPoints="1" noAdjustHandles="1" noChangeArrowheads="1" noChangeShapeType="1"/>
            </p:cNvCxnSpPr>
            <p:nvPr/>
          </p:nvCxnSpPr>
          <p:spPr>
            <a:xfrm>
              <a:off x="11249602" y="208865"/>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1B45EC-6E6B-1D8A-D41A-780C76E71437}"/>
                </a:ext>
              </a:extLst>
            </p:cNvPr>
            <p:cNvCxnSpPr>
              <a:cxnSpLocks noGrp="1" noRot="1" noMove="1" noResize="1" noEditPoints="1" noAdjustHandles="1" noChangeArrowheads="1" noChangeShapeType="1"/>
            </p:cNvCxnSpPr>
            <p:nvPr/>
          </p:nvCxnSpPr>
          <p:spPr>
            <a:xfrm>
              <a:off x="11082688" y="205202"/>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EF350C1-034A-AE84-7010-70EC9DF4FABF}"/>
                </a:ext>
              </a:extLst>
            </p:cNvPr>
            <p:cNvCxnSpPr>
              <a:cxnSpLocks noGrp="1" noRot="1" noMove="1" noResize="1" noEditPoints="1" noAdjustHandles="1" noChangeArrowheads="1" noChangeShapeType="1"/>
            </p:cNvCxnSpPr>
            <p:nvPr/>
          </p:nvCxnSpPr>
          <p:spPr>
            <a:xfrm>
              <a:off x="10918244" y="205201"/>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57EF84-46CB-CA37-C9DE-FEF42FC05E3E}"/>
                </a:ext>
              </a:extLst>
            </p:cNvPr>
            <p:cNvCxnSpPr>
              <a:cxnSpLocks noGrp="1" noRot="1" noMove="1" noResize="1" noEditPoints="1" noAdjustHandles="1" noChangeArrowheads="1" noChangeShapeType="1"/>
            </p:cNvCxnSpPr>
            <p:nvPr/>
          </p:nvCxnSpPr>
          <p:spPr>
            <a:xfrm>
              <a:off x="10749787" y="205200"/>
              <a:ext cx="0" cy="1052027"/>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349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189199" y="1179160"/>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2534773" y="2830286"/>
            <a:ext cx="7683283" cy="986971"/>
          </a:xfrm>
        </p:spPr>
        <p:txBody>
          <a:bodyPr>
            <a:noAutofit/>
          </a:bodyPr>
          <a:lstStyle/>
          <a:p>
            <a:pPr marL="342900" indent="-342900" algn="ctr" eaLnBrk="1" hangingPunct="1">
              <a:spcBef>
                <a:spcPct val="20000"/>
              </a:spcBef>
              <a:defRPr/>
            </a:pPr>
            <a:r>
              <a:rPr lang="en-US" sz="4800" kern="0" dirty="0">
                <a:solidFill>
                  <a:srgbClr val="000000"/>
                </a:solidFill>
                <a:latin typeface="Arial Narrow"/>
              </a:rPr>
              <a:t>Georgia’s Four Waiver Programs</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D3D2DD5E-E674-B84D-97D8-EFA82CEBD561}"/>
              </a:ext>
            </a:extLst>
          </p:cNvPr>
          <p:cNvSpPr/>
          <p:nvPr/>
        </p:nvSpPr>
        <p:spPr>
          <a:xfrm>
            <a:off x="189199" y="5400470"/>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076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8A7F69-F2BE-3ED6-1943-E1C8BFDE308F}"/>
              </a:ext>
            </a:extLst>
          </p:cNvPr>
          <p:cNvSpPr txBox="1"/>
          <p:nvPr/>
        </p:nvSpPr>
        <p:spPr>
          <a:xfrm>
            <a:off x="11214931" y="6338079"/>
            <a:ext cx="9042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Light" pitchFamily="2" charset="77"/>
                <a:ea typeface="+mn-ea"/>
                <a:cs typeface="+mn-cs"/>
              </a:rPr>
              <a:t>9</a:t>
            </a: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2730967"/>
            <a:ext cx="11235757" cy="4421883"/>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defRPr/>
            </a:pPr>
            <a:r>
              <a:rPr lang="en-US" sz="3800" dirty="0"/>
              <a:t>.”</a:t>
            </a:r>
            <a:endParaRPr lang="en-US" sz="6400" kern="0" dirty="0">
              <a:solidFill>
                <a:srgbClr val="000000"/>
              </a:solidFill>
              <a:latin typeface="Open Sans"/>
              <a:ea typeface="Verdana" panose="020B0604030504040204" pitchFamily="34" charset="0"/>
              <a:cs typeface="Verdana" panose="020B060403050404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7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DE4B139-A74D-9802-B6C0-AC4AC99DE226}"/>
              </a:ext>
            </a:extLst>
          </p:cNvPr>
          <p:cNvSpPr txBox="1"/>
          <p:nvPr/>
        </p:nvSpPr>
        <p:spPr>
          <a:xfrm>
            <a:off x="340122" y="1045571"/>
            <a:ext cx="1087480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Elderly and Disabled Waiver (EDWP)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Comprehensive Support Waiver Program (COMP)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Options Waiver Programs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Independent Care Waiver Program (ICWP)</a:t>
            </a: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902664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E8A7F69-F2BE-3ED6-1943-E1C8BFDE308F}"/>
              </a:ext>
            </a:extLst>
          </p:cNvPr>
          <p:cNvSpPr txBox="1"/>
          <p:nvPr/>
        </p:nvSpPr>
        <p:spPr>
          <a:xfrm>
            <a:off x="11214931" y="6338079"/>
            <a:ext cx="904267" cy="369332"/>
          </a:xfrm>
          <a:prstGeom prst="rect">
            <a:avLst/>
          </a:prstGeom>
          <a:noFill/>
        </p:spPr>
        <p:txBody>
          <a:bodyPr wrap="square" rtlCol="0">
            <a:spAutoFit/>
          </a:bodyPr>
          <a:lstStyle/>
          <a:p>
            <a:pPr algn="ctr"/>
            <a:r>
              <a:rPr lang="en-US" dirty="0">
                <a:latin typeface="Arial Light" pitchFamily="2" charset="77"/>
              </a:rPr>
              <a:t>7</a:t>
            </a: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431307" y="1378857"/>
            <a:ext cx="11235757" cy="5135015"/>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0" fontAlgn="base" latinLnBrk="0" hangingPunct="0">
              <a:lnSpc>
                <a:spcPct val="150000"/>
              </a:lnSpc>
              <a:spcBef>
                <a:spcPct val="20000"/>
              </a:spcBef>
              <a:spcAft>
                <a:spcPct val="0"/>
              </a:spcAft>
              <a:buClrTx/>
              <a:buSzTx/>
              <a:tabLst/>
              <a:defRPr/>
            </a:pPr>
            <a:r>
              <a:rPr lang="en-US" sz="9600" dirty="0">
                <a:latin typeface="Arial" panose="020B0604020202020204" pitchFamily="34" charset="0"/>
                <a:cs typeface="Arial" panose="020B0604020202020204" pitchFamily="34" charset="0"/>
              </a:rPr>
              <a:t>Six Components of the STP:</a:t>
            </a:r>
          </a:p>
          <a:p>
            <a:pPr marR="0" lvl="0" algn="l" defTabSz="914400" rtl="0" eaLnBrk="0" fontAlgn="base" latinLnBrk="0" hangingPunct="0">
              <a:lnSpc>
                <a:spcPct val="150000"/>
              </a:lnSpc>
              <a:spcBef>
                <a:spcPct val="20000"/>
              </a:spcBef>
              <a:spcAft>
                <a:spcPct val="0"/>
              </a:spcAft>
              <a:buClrTx/>
              <a:buSzTx/>
              <a:tabLst/>
              <a:defRPr/>
            </a:pPr>
            <a:endParaRPr lang="en-US" sz="9600" dirty="0"/>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7400" dirty="0">
                <a:latin typeface="Arial" panose="020B0604020202020204" pitchFamily="34" charset="0"/>
                <a:cs typeface="Arial" panose="020B0604020202020204" pitchFamily="34" charset="0"/>
              </a:rPr>
              <a:t>Identification</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7400" dirty="0">
                <a:latin typeface="Arial" panose="020B0604020202020204" pitchFamily="34" charset="0"/>
                <a:cs typeface="Arial" panose="020B0604020202020204" pitchFamily="34" charset="0"/>
              </a:rPr>
              <a:t>Outreach and Engagement</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7400" dirty="0">
                <a:latin typeface="Arial" panose="020B0604020202020204" pitchFamily="34" charset="0"/>
                <a:cs typeface="Arial" panose="020B0604020202020204" pitchFamily="34" charset="0"/>
              </a:rPr>
              <a:t>Assessment</a:t>
            </a:r>
          </a:p>
          <a:p>
            <a:pPr marR="0" lvl="0" algn="l" defTabSz="914400" rtl="0" eaLnBrk="0" fontAlgn="base" latinLnBrk="0" hangingPunct="0">
              <a:lnSpc>
                <a:spcPct val="150000"/>
              </a:lnSpc>
              <a:spcBef>
                <a:spcPct val="20000"/>
              </a:spcBef>
              <a:spcAft>
                <a:spcPct val="0"/>
              </a:spcAft>
              <a:buClrTx/>
              <a:buSzTx/>
              <a:tabLst/>
              <a:defRPr/>
            </a:pPr>
            <a:r>
              <a:rPr lang="en-US" sz="7400" dirty="0">
                <a:latin typeface="Arial" panose="020B0604020202020204" pitchFamily="34" charset="0"/>
                <a:cs typeface="Arial" panose="020B0604020202020204" pitchFamily="34" charset="0"/>
              </a:rPr>
              <a:t>            Systemic Review and Remediation</a:t>
            </a:r>
          </a:p>
          <a:p>
            <a:pPr marR="0" lvl="0" algn="l" defTabSz="914400" rtl="0" eaLnBrk="0" fontAlgn="base" latinLnBrk="0" hangingPunct="0">
              <a:lnSpc>
                <a:spcPct val="150000"/>
              </a:lnSpc>
              <a:spcBef>
                <a:spcPct val="20000"/>
              </a:spcBef>
              <a:spcAft>
                <a:spcPct val="0"/>
              </a:spcAft>
              <a:buClrTx/>
              <a:buSzTx/>
              <a:tabLst/>
              <a:defRPr/>
            </a:pPr>
            <a:r>
              <a:rPr lang="en-US" sz="7400" dirty="0">
                <a:latin typeface="Arial" panose="020B0604020202020204" pitchFamily="34" charset="0"/>
                <a:cs typeface="Arial" panose="020B0604020202020204" pitchFamily="34" charset="0"/>
              </a:rPr>
              <a:t>            Site-Specific Settings Review and Remediation</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7400" dirty="0">
                <a:latin typeface="Arial" panose="020B0604020202020204" pitchFamily="34" charset="0"/>
                <a:cs typeface="Arial" panose="020B0604020202020204" pitchFamily="34" charset="0"/>
              </a:rPr>
              <a:t>Heightened Scrutiny</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7400" dirty="0">
                <a:latin typeface="Arial" panose="020B0604020202020204" pitchFamily="34" charset="0"/>
                <a:cs typeface="Arial" panose="020B0604020202020204" pitchFamily="34" charset="0"/>
              </a:rPr>
              <a:t>Monitoring and Oversight</a:t>
            </a:r>
          </a:p>
          <a:p>
            <a:pPr marL="342900" marR="0" lvl="0" indent="-342900" algn="l" defTabSz="914400" rtl="0" eaLnBrk="0" fontAlgn="base" latinLnBrk="0" hangingPunct="0">
              <a:lnSpc>
                <a:spcPct val="150000"/>
              </a:lnSpc>
              <a:spcBef>
                <a:spcPct val="20000"/>
              </a:spcBef>
              <a:spcAft>
                <a:spcPct val="0"/>
              </a:spcAft>
              <a:buClrTx/>
              <a:buSzTx/>
              <a:buFont typeface="Arial" panose="020B0604020202020204" pitchFamily="34" charset="0"/>
              <a:buChar char="•"/>
              <a:tabLst/>
              <a:defRPr/>
            </a:pPr>
            <a:r>
              <a:rPr lang="en-US" sz="7400" dirty="0">
                <a:latin typeface="Arial" panose="020B0604020202020204" pitchFamily="34" charset="0"/>
                <a:cs typeface="Arial" panose="020B0604020202020204" pitchFamily="34" charset="0"/>
              </a:rPr>
              <a:t>Appendices</a:t>
            </a:r>
          </a:p>
          <a:p>
            <a:pPr marR="0" lvl="0" algn="l" defTabSz="914400" rtl="0" eaLnBrk="0" fontAlgn="base" latinLnBrk="0" hangingPunct="0">
              <a:lnSpc>
                <a:spcPct val="150000"/>
              </a:lnSpc>
              <a:spcBef>
                <a:spcPct val="20000"/>
              </a:spcBef>
              <a:spcAft>
                <a:spcPct val="0"/>
              </a:spcAft>
              <a:buClrTx/>
              <a:buSzTx/>
              <a:tabLst/>
              <a:defRPr/>
            </a:pPr>
            <a:endParaRPr lang="en-US" sz="2800" dirty="0">
              <a:latin typeface="Arial" panose="020B0604020202020204" pitchFamily="34" charset="0"/>
              <a:cs typeface="Arial" panose="020B0604020202020204" pitchFamily="34" charset="0"/>
            </a:endParaRPr>
          </a:p>
          <a:p>
            <a:pPr lvl="1" algn="l">
              <a:lnSpc>
                <a:spcPct val="100000"/>
              </a:lnSpc>
            </a:pP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88953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1589413"/>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0" fontAlgn="base" latinLnBrk="0" hangingPunct="0">
              <a:lnSpc>
                <a:spcPct val="170000"/>
              </a:lnSpc>
              <a:spcBef>
                <a:spcPct val="20000"/>
              </a:spcBef>
              <a:spcAft>
                <a:spcPct val="0"/>
              </a:spcAft>
              <a:buClrTx/>
              <a:buSzTx/>
              <a:tabLst/>
              <a:defRPr/>
            </a:pPr>
            <a:r>
              <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plan includes a description of those settings in which Waiver Program Services may be delivered that are subject to the HCBS Rule.  The identification of Stakeholders for each service and setting type to whom outreach and with whom engagement is critical, and the number of settings. </a:t>
            </a: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68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venir Medium" panose="02000503020000020003" pitchFamily="2" charset="0"/>
              </a:rPr>
              <a:t>Identification of Stakeholders</a:t>
            </a: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241395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1589413"/>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0" indent="-1143000" algn="l" eaLnBrk="0" fontAlgn="base" hangingPunct="0">
              <a:lnSpc>
                <a:spcPct val="170000"/>
              </a:lnSpc>
              <a:spcBef>
                <a:spcPct val="20000"/>
              </a:spcBef>
              <a:spcAft>
                <a:spcPct val="0"/>
              </a:spcAft>
              <a:buFont typeface="Wingdings" panose="05000000000000000000" pitchFamily="2" charset="2"/>
              <a:buChar char="q"/>
              <a:defRPr/>
            </a:pPr>
            <a:r>
              <a:rPr lang="en-US" sz="8000" dirty="0">
                <a:solidFill>
                  <a:schemeClr val="tx1"/>
                </a:solidFill>
              </a:rPr>
              <a:t> </a:t>
            </a:r>
            <a:r>
              <a:rPr lang="en-US" sz="11200" dirty="0">
                <a:solidFill>
                  <a:schemeClr val="tx1"/>
                </a:solidFill>
              </a:rPr>
              <a:t>Is integrated in and supports full access to the greater community</a:t>
            </a:r>
          </a:p>
          <a:p>
            <a:pPr marL="1143000" indent="-1143000" algn="l" eaLnBrk="0" fontAlgn="base" hangingPunct="0">
              <a:lnSpc>
                <a:spcPct val="170000"/>
              </a:lnSpc>
              <a:spcBef>
                <a:spcPct val="20000"/>
              </a:spcBef>
              <a:spcAft>
                <a:spcPct val="0"/>
              </a:spcAft>
              <a:buFont typeface="Wingdings" panose="05000000000000000000" pitchFamily="2" charset="2"/>
              <a:buChar char="q"/>
              <a:defRPr/>
            </a:pPr>
            <a:r>
              <a:rPr lang="en-US" sz="11200" dirty="0">
                <a:solidFill>
                  <a:schemeClr val="tx1"/>
                </a:solidFill>
              </a:rPr>
              <a:t>Provides opportunities to seek employment and work in competitive integrated settings, engage in community life and control personal resources</a:t>
            </a:r>
            <a:endParaRPr lang="en-US" sz="11200" dirty="0"/>
          </a:p>
          <a:p>
            <a:pPr marL="1143000" indent="-1143000" algn="l" eaLnBrk="0" fontAlgn="base" hangingPunct="0">
              <a:lnSpc>
                <a:spcPct val="170000"/>
              </a:lnSpc>
              <a:spcBef>
                <a:spcPct val="20000"/>
              </a:spcBef>
              <a:spcAft>
                <a:spcPct val="0"/>
              </a:spcAft>
              <a:buFont typeface="Wingdings" panose="05000000000000000000" pitchFamily="2" charset="2"/>
              <a:buChar char="q"/>
              <a:defRPr/>
            </a:pPr>
            <a:r>
              <a:rPr lang="en-US" sz="11200" dirty="0">
                <a:solidFill>
                  <a:schemeClr val="tx1"/>
                </a:solidFill>
              </a:rPr>
              <a:t>Ensures the individual receives services in the community to the same degree of access as individuals not receiving Medicaid HCBS.*</a:t>
            </a:r>
          </a:p>
          <a:p>
            <a:pPr marL="1143000" indent="-1143000" algn="l" eaLnBrk="0" fontAlgn="base" hangingPunct="0">
              <a:lnSpc>
                <a:spcPct val="170000"/>
              </a:lnSpc>
              <a:spcBef>
                <a:spcPct val="20000"/>
              </a:spcBef>
              <a:spcAft>
                <a:spcPct val="0"/>
              </a:spcAft>
              <a:buFontTx/>
              <a:buChar char="-"/>
              <a:defRPr/>
            </a:pPr>
            <a:endParaRPr lang="en-US" altLang="en-US" sz="9600" kern="0" dirty="0">
              <a:solidFill>
                <a:srgbClr val="000000"/>
              </a:solidFill>
              <a:latin typeface="Arial" panose="020B0604020202020204" pitchFamily="34" charset="0"/>
              <a:cs typeface="Arial" panose="020B0604020202020204" pitchFamily="34" charset="0"/>
            </a:endParaRPr>
          </a:p>
          <a:p>
            <a:pPr marL="1143000" marR="0" lvl="0" indent="-1143000" algn="l" defTabSz="914400" rtl="0" eaLnBrk="0" fontAlgn="base" latinLnBrk="0" hangingPunct="0">
              <a:lnSpc>
                <a:spcPct val="170000"/>
              </a:lnSpc>
              <a:spcBef>
                <a:spcPct val="20000"/>
              </a:spcBef>
              <a:spcAft>
                <a:spcPct val="0"/>
              </a:spcAft>
              <a:buClrTx/>
              <a:buSzTx/>
              <a:buFont typeface="Arial" panose="020B0604020202020204" pitchFamily="34" charset="0"/>
              <a:buChar char="•"/>
              <a:tabLst/>
              <a:defRPr/>
            </a:pPr>
            <a:endParaRPr kumimoji="0" lang="en-US" altLang="en-US" sz="9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70000"/>
              </a:lnSpc>
              <a:spcBef>
                <a:spcPts val="1000"/>
              </a:spcBef>
              <a:spcAft>
                <a:spcPts val="0"/>
              </a:spcAft>
              <a:buClrTx/>
              <a:buSzTx/>
              <a:buFont typeface="Wingdings" panose="05000000000000000000" pitchFamily="2" charset="2"/>
              <a:buChar char="Ø"/>
              <a:tabLst/>
              <a:defRPr/>
            </a:pPr>
            <a:endParaRPr lang="en-US" sz="96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venir Medium" panose="02000503020000020003" pitchFamily="2" charset="0"/>
              </a:rPr>
              <a:t>Criteria for the STP</a:t>
            </a: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81013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373117" y="1589413"/>
            <a:ext cx="11235757" cy="442188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43000" indent="-1143000" algn="l">
              <a:lnSpc>
                <a:spcPct val="170000"/>
              </a:lnSpc>
              <a:buFont typeface="Wingdings" panose="05000000000000000000" pitchFamily="2" charset="2"/>
              <a:buChar char="q"/>
              <a:defRPr/>
            </a:pPr>
            <a:r>
              <a:rPr lang="en-US" sz="8000" dirty="0">
                <a:solidFill>
                  <a:schemeClr val="tx1"/>
                </a:solidFill>
              </a:rPr>
              <a:t>Is selected by the individual from among settings options including non-disability specific settings and an option for a private unit in a residential setting.</a:t>
            </a:r>
          </a:p>
          <a:p>
            <a:pPr marL="1143000" indent="-1143000" algn="l">
              <a:lnSpc>
                <a:spcPct val="170000"/>
              </a:lnSpc>
              <a:buFont typeface="Wingdings" panose="05000000000000000000" pitchFamily="2" charset="2"/>
              <a:buChar char="q"/>
              <a:defRPr/>
            </a:pPr>
            <a:r>
              <a:rPr lang="en-US" sz="8000" dirty="0">
                <a:solidFill>
                  <a:schemeClr val="tx1"/>
                </a:solidFill>
              </a:rPr>
              <a:t>The setting options are based on the individual’s needs, preferences, and, for residential settings, resources available for room and board. </a:t>
            </a:r>
          </a:p>
          <a:p>
            <a:pPr marL="1143000" indent="-1143000" algn="l">
              <a:lnSpc>
                <a:spcPct val="170000"/>
              </a:lnSpc>
              <a:buFont typeface="Wingdings" panose="05000000000000000000" pitchFamily="2" charset="2"/>
              <a:buChar char="q"/>
              <a:defRPr/>
            </a:pPr>
            <a:r>
              <a:rPr lang="en-US" sz="8000" dirty="0">
                <a:solidFill>
                  <a:schemeClr val="tx1"/>
                </a:solidFill>
              </a:rPr>
              <a:t>Ensures an individual’s rights of privacy, dignity, respect, and freedom from coercion and restraint</a:t>
            </a:r>
          </a:p>
          <a:p>
            <a:pPr marL="1143000" indent="-1143000" algn="l">
              <a:lnSpc>
                <a:spcPct val="170000"/>
              </a:lnSpc>
              <a:buFont typeface="Wingdings" panose="05000000000000000000" pitchFamily="2" charset="2"/>
              <a:buChar char="q"/>
              <a:defRPr/>
            </a:pPr>
            <a:r>
              <a:rPr lang="en-US" sz="8000" dirty="0">
                <a:solidFill>
                  <a:schemeClr val="tx1"/>
                </a:solidFill>
              </a:rPr>
              <a:t>Optimizes, but does not regiment, individual initiative, autonomy, and independence in making life choices</a:t>
            </a:r>
          </a:p>
          <a:p>
            <a:pPr marL="1143000" marR="0" lvl="0" indent="-1143000" algn="l" defTabSz="914400" rtl="0" eaLnBrk="1" fontAlgn="auto" latinLnBrk="0" hangingPunct="1">
              <a:lnSpc>
                <a:spcPct val="170000"/>
              </a:lnSpc>
              <a:spcBef>
                <a:spcPts val="1000"/>
              </a:spcBef>
              <a:spcAft>
                <a:spcPts val="0"/>
              </a:spcAft>
              <a:buClrTx/>
              <a:buSzTx/>
              <a:buFont typeface="Wingdings" panose="05000000000000000000" pitchFamily="2" charset="2"/>
              <a:buChar char="q"/>
              <a:tabLst/>
              <a:defRPr/>
            </a:pPr>
            <a:endParaRPr lang="en-US" sz="9600" dirty="0">
              <a:solidFill>
                <a:prstClr val="black"/>
              </a:solidFill>
              <a:latin typeface="Arial" panose="020B0604020202020204" pitchFamily="34" charset="0"/>
              <a:cs typeface="Arial" panose="020B0604020202020204" pitchFamily="34" charset="0"/>
            </a:endParaRPr>
          </a:p>
          <a:p>
            <a:pPr marL="1143000" marR="0" lvl="0" indent="-11430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lang="en-US" sz="96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941559" y="203215"/>
            <a:ext cx="7920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venir Medium" panose="02000503020000020003" pitchFamily="2" charset="0"/>
              </a:rPr>
              <a:t>Criteria Continued </a:t>
            </a:r>
            <a:endParaRPr kumimoji="0" lang="en-US" sz="32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267421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C31A-4A06-742A-FE38-6D2F86B5678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11EC0D9-300C-D621-F669-688251541DFE}"/>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789E6478-0472-3C3A-78A0-908535CABCCB}"/>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F54A9EBA-7294-EF6F-81CF-4854EBA599FD}"/>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FEDEB949-2F46-B63D-57C3-1AB37B61C6E0}"/>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2C269FBB-215C-5C7F-B059-DD482DE9D297}"/>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03DE8148-A4EC-6861-4E8F-A2FC58555138}"/>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2A84B917-BFC5-8AC1-BA3F-06BDA614A785}"/>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E8CF2E61-CA8D-E549-6415-714CB105B488}"/>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D04C8B55-4C41-4636-71F5-8965E8057CA1}"/>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32319313-ED6A-0D53-5229-976C1BE01D79}"/>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Subtitle 10">
            <a:extLst>
              <a:ext uri="{FF2B5EF4-FFF2-40B4-BE49-F238E27FC236}">
                <a16:creationId xmlns:a16="http://schemas.microsoft.com/office/drawing/2014/main" id="{2A0FBA40-07DA-0BB5-0016-EBB99DD63CBA}"/>
              </a:ext>
            </a:extLst>
          </p:cNvPr>
          <p:cNvSpPr txBox="1">
            <a:spLocks/>
          </p:cNvSpPr>
          <p:nvPr/>
        </p:nvSpPr>
        <p:spPr>
          <a:xfrm>
            <a:off x="373118" y="1284613"/>
            <a:ext cx="11235757" cy="4968234"/>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Tx/>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50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lang="en-US" sz="190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E3091E03-8FD5-0B21-8368-A6F805C817B6}"/>
              </a:ext>
            </a:extLst>
          </p:cNvPr>
          <p:cNvSpPr txBox="1"/>
          <p:nvPr/>
        </p:nvSpPr>
        <p:spPr>
          <a:xfrm>
            <a:off x="3198427" y="189687"/>
            <a:ext cx="71804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venir Medium" panose="02000503020000020003" pitchFamily="2" charset="0"/>
              </a:rPr>
              <a:t>What are Provider Owned Settings and Conditions?</a:t>
            </a:r>
            <a:endParaRPr kumimoji="0" lang="en-US" sz="24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C58DC4A9-6370-D203-1A88-F879DFD9ED39}"/>
              </a:ext>
            </a:extLst>
          </p:cNvPr>
          <p:cNvPicPr>
            <a:picLocks noChangeAspect="1"/>
          </p:cNvPicPr>
          <p:nvPr/>
        </p:nvPicPr>
        <p:blipFill>
          <a:blip r:embed="rId3"/>
          <a:stretch>
            <a:fillRect/>
          </a:stretch>
        </p:blipFill>
        <p:spPr>
          <a:xfrm>
            <a:off x="364429" y="196805"/>
            <a:ext cx="2536459" cy="584774"/>
          </a:xfrm>
          <a:prstGeom prst="rect">
            <a:avLst/>
          </a:prstGeom>
        </p:spPr>
      </p:pic>
      <p:grpSp>
        <p:nvGrpSpPr>
          <p:cNvPr id="8" name="Group 7">
            <a:extLst>
              <a:ext uri="{FF2B5EF4-FFF2-40B4-BE49-F238E27FC236}">
                <a16:creationId xmlns:a16="http://schemas.microsoft.com/office/drawing/2014/main" id="{5903C6B8-29C2-BE59-BBE9-BE374887E40B}"/>
              </a:ext>
            </a:extLst>
          </p:cNvPr>
          <p:cNvGrpSpPr/>
          <p:nvPr/>
        </p:nvGrpSpPr>
        <p:grpSpPr>
          <a:xfrm>
            <a:off x="1495772" y="1568010"/>
            <a:ext cx="2860678" cy="1716406"/>
            <a:chOff x="178816" y="0"/>
            <a:chExt cx="2860678" cy="1716406"/>
          </a:xfrm>
        </p:grpSpPr>
        <p:sp>
          <p:nvSpPr>
            <p:cNvPr id="27" name="Rectangle 26">
              <a:extLst>
                <a:ext uri="{FF2B5EF4-FFF2-40B4-BE49-F238E27FC236}">
                  <a16:creationId xmlns:a16="http://schemas.microsoft.com/office/drawing/2014/main" id="{FB9D07AC-54A2-BC14-EDF5-89817AC96850}"/>
                </a:ext>
              </a:extLst>
            </p:cNvPr>
            <p:cNvSpPr/>
            <p:nvPr/>
          </p:nvSpPr>
          <p:spPr>
            <a:xfrm>
              <a:off x="178816" y="0"/>
              <a:ext cx="2860678" cy="1716406"/>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8" name="TextBox 27">
              <a:extLst>
                <a:ext uri="{FF2B5EF4-FFF2-40B4-BE49-F238E27FC236}">
                  <a16:creationId xmlns:a16="http://schemas.microsoft.com/office/drawing/2014/main" id="{86DC8666-6099-5A53-D35E-E0FA5707810E}"/>
                </a:ext>
              </a:extLst>
            </p:cNvPr>
            <p:cNvSpPr txBox="1"/>
            <p:nvPr/>
          </p:nvSpPr>
          <p:spPr>
            <a:xfrm>
              <a:off x="178816" y="0"/>
              <a:ext cx="2860678" cy="1716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Unit is owned, rented or occupied under a legally enforceable agreement</a:t>
              </a:r>
            </a:p>
          </p:txBody>
        </p:sp>
      </p:grpSp>
      <p:grpSp>
        <p:nvGrpSpPr>
          <p:cNvPr id="9" name="Group 8">
            <a:extLst>
              <a:ext uri="{FF2B5EF4-FFF2-40B4-BE49-F238E27FC236}">
                <a16:creationId xmlns:a16="http://schemas.microsoft.com/office/drawing/2014/main" id="{EC5369CE-1981-904D-B849-83CEF0253B71}"/>
              </a:ext>
            </a:extLst>
          </p:cNvPr>
          <p:cNvGrpSpPr/>
          <p:nvPr/>
        </p:nvGrpSpPr>
        <p:grpSpPr>
          <a:xfrm>
            <a:off x="4688804" y="1570182"/>
            <a:ext cx="2860678" cy="1716406"/>
            <a:chOff x="3371848" y="2172"/>
            <a:chExt cx="2860678" cy="1716406"/>
          </a:xfrm>
        </p:grpSpPr>
        <p:sp>
          <p:nvSpPr>
            <p:cNvPr id="19" name="Rectangle 18">
              <a:extLst>
                <a:ext uri="{FF2B5EF4-FFF2-40B4-BE49-F238E27FC236}">
                  <a16:creationId xmlns:a16="http://schemas.microsoft.com/office/drawing/2014/main" id="{9ACBD6F1-60C7-7F61-24CE-60C73960D42E}"/>
                </a:ext>
              </a:extLst>
            </p:cNvPr>
            <p:cNvSpPr/>
            <p:nvPr/>
          </p:nvSpPr>
          <p:spPr>
            <a:xfrm>
              <a:off x="3371848" y="2172"/>
              <a:ext cx="2860678" cy="1716406"/>
            </a:xfrm>
            <a:prstGeom prst="rect">
              <a:avLst/>
            </a:prstGeom>
          </p:spPr>
          <p:style>
            <a:lnRef idx="2">
              <a:schemeClr val="lt1">
                <a:hueOff val="0"/>
                <a:satOff val="0"/>
                <a:lumOff val="0"/>
                <a:alphaOff val="0"/>
              </a:schemeClr>
            </a:lnRef>
            <a:fillRef idx="1">
              <a:schemeClr val="accent2">
                <a:hueOff val="-1130992"/>
                <a:satOff val="3728"/>
                <a:lumOff val="3987"/>
                <a:alphaOff val="0"/>
              </a:schemeClr>
            </a:fillRef>
            <a:effectRef idx="0">
              <a:schemeClr val="accent2">
                <a:hueOff val="-1130992"/>
                <a:satOff val="3728"/>
                <a:lumOff val="3987"/>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816CC2BE-8512-91B4-E830-0760D2F68926}"/>
                </a:ext>
              </a:extLst>
            </p:cNvPr>
            <p:cNvSpPr txBox="1"/>
            <p:nvPr/>
          </p:nvSpPr>
          <p:spPr>
            <a:xfrm>
              <a:off x="3371848" y="2172"/>
              <a:ext cx="2860678" cy="1716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Privacy, lockable doors, choice of roommates, freedom to furnish and decorate</a:t>
              </a:r>
            </a:p>
          </p:txBody>
        </p:sp>
      </p:grpSp>
      <p:grpSp>
        <p:nvGrpSpPr>
          <p:cNvPr id="10" name="Group 9">
            <a:extLst>
              <a:ext uri="{FF2B5EF4-FFF2-40B4-BE49-F238E27FC236}">
                <a16:creationId xmlns:a16="http://schemas.microsoft.com/office/drawing/2014/main" id="{3D5ED791-3AB2-9D22-1EB0-F539021C5E97}"/>
              </a:ext>
            </a:extLst>
          </p:cNvPr>
          <p:cNvGrpSpPr/>
          <p:nvPr/>
        </p:nvGrpSpPr>
        <p:grpSpPr>
          <a:xfrm>
            <a:off x="7835550" y="1570182"/>
            <a:ext cx="2860678" cy="1716406"/>
            <a:chOff x="6518594" y="2172"/>
            <a:chExt cx="2860678" cy="1716406"/>
          </a:xfrm>
        </p:grpSpPr>
        <p:sp>
          <p:nvSpPr>
            <p:cNvPr id="14" name="Rectangle 13">
              <a:extLst>
                <a:ext uri="{FF2B5EF4-FFF2-40B4-BE49-F238E27FC236}">
                  <a16:creationId xmlns:a16="http://schemas.microsoft.com/office/drawing/2014/main" id="{F0C30A8F-371C-7EA5-4069-00388E2A91F5}"/>
                </a:ext>
              </a:extLst>
            </p:cNvPr>
            <p:cNvSpPr/>
            <p:nvPr/>
          </p:nvSpPr>
          <p:spPr>
            <a:xfrm>
              <a:off x="6518594" y="2172"/>
              <a:ext cx="2860678" cy="1716406"/>
            </a:xfrm>
            <a:prstGeom prst="rect">
              <a:avLst/>
            </a:prstGeom>
          </p:spPr>
          <p:style>
            <a:lnRef idx="2">
              <a:schemeClr val="lt1">
                <a:hueOff val="0"/>
                <a:satOff val="0"/>
                <a:lumOff val="0"/>
                <a:alphaOff val="0"/>
              </a:schemeClr>
            </a:lnRef>
            <a:fillRef idx="1">
              <a:schemeClr val="accent2">
                <a:hueOff val="-2261984"/>
                <a:satOff val="7457"/>
                <a:lumOff val="7974"/>
                <a:alphaOff val="0"/>
              </a:schemeClr>
            </a:fillRef>
            <a:effectRef idx="0">
              <a:schemeClr val="accent2">
                <a:hueOff val="-2261984"/>
                <a:satOff val="7457"/>
                <a:lumOff val="7974"/>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53176297-B41F-82BA-FCE1-54B28AEE8B88}"/>
                </a:ext>
              </a:extLst>
            </p:cNvPr>
            <p:cNvSpPr txBox="1"/>
            <p:nvPr/>
          </p:nvSpPr>
          <p:spPr>
            <a:xfrm>
              <a:off x="6518594" y="2172"/>
              <a:ext cx="2860678" cy="1716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Freedom to control one’s own schedule/activities*; access to food at any time</a:t>
              </a:r>
            </a:p>
          </p:txBody>
        </p:sp>
      </p:grpSp>
      <p:grpSp>
        <p:nvGrpSpPr>
          <p:cNvPr id="11" name="Group 10">
            <a:extLst>
              <a:ext uri="{FF2B5EF4-FFF2-40B4-BE49-F238E27FC236}">
                <a16:creationId xmlns:a16="http://schemas.microsoft.com/office/drawing/2014/main" id="{91A1CE20-698E-7BE7-A509-6A60A0631734}"/>
              </a:ext>
            </a:extLst>
          </p:cNvPr>
          <p:cNvGrpSpPr/>
          <p:nvPr/>
        </p:nvGrpSpPr>
        <p:grpSpPr>
          <a:xfrm>
            <a:off x="4792990" y="3573584"/>
            <a:ext cx="2860678" cy="1716406"/>
            <a:chOff x="3476034" y="2005574"/>
            <a:chExt cx="2860678" cy="1716406"/>
          </a:xfrm>
        </p:grpSpPr>
        <p:sp>
          <p:nvSpPr>
            <p:cNvPr id="12" name="Rectangle 11">
              <a:extLst>
                <a:ext uri="{FF2B5EF4-FFF2-40B4-BE49-F238E27FC236}">
                  <a16:creationId xmlns:a16="http://schemas.microsoft.com/office/drawing/2014/main" id="{451FAE0D-47CC-1E5F-E824-D44E265F635E}"/>
                </a:ext>
              </a:extLst>
            </p:cNvPr>
            <p:cNvSpPr/>
            <p:nvPr/>
          </p:nvSpPr>
          <p:spPr>
            <a:xfrm>
              <a:off x="3476034" y="2005574"/>
              <a:ext cx="2860678" cy="1716406"/>
            </a:xfrm>
            <a:prstGeom prst="rect">
              <a:avLst/>
            </a:prstGeom>
          </p:spPr>
          <p:style>
            <a:lnRef idx="2">
              <a:schemeClr val="lt1">
                <a:hueOff val="0"/>
                <a:satOff val="0"/>
                <a:lumOff val="0"/>
                <a:alphaOff val="0"/>
              </a:schemeClr>
            </a:lnRef>
            <a:fillRef idx="1">
              <a:schemeClr val="accent2">
                <a:hueOff val="-3392975"/>
                <a:satOff val="11185"/>
                <a:lumOff val="11961"/>
                <a:alphaOff val="0"/>
              </a:schemeClr>
            </a:fillRef>
            <a:effectRef idx="0">
              <a:schemeClr val="accent2">
                <a:hueOff val="-3392975"/>
                <a:satOff val="11185"/>
                <a:lumOff val="11961"/>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961BCD29-B232-231C-F43D-AB941BC5C062}"/>
                </a:ext>
              </a:extLst>
            </p:cNvPr>
            <p:cNvSpPr txBox="1"/>
            <p:nvPr/>
          </p:nvSpPr>
          <p:spPr>
            <a:xfrm>
              <a:off x="3476034" y="2005574"/>
              <a:ext cx="2860678" cy="1716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Individuals are able to have visitors of their own choosing at any time</a:t>
              </a:r>
            </a:p>
          </p:txBody>
        </p:sp>
      </p:grpSp>
    </p:spTree>
    <p:extLst>
      <p:ext uri="{BB962C8B-B14F-4D97-AF65-F5344CB8AC3E}">
        <p14:creationId xmlns:p14="http://schemas.microsoft.com/office/powerpoint/2010/main" val="430389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a:spLocks noGrp="1" noRot="1" noMove="1" noResize="1" noEditPoints="1" noAdjustHandles="1" noChangeArrowheads="1" noChangeShapeType="1"/>
          </p:cNvSpPr>
          <p:nvPr/>
        </p:nvSpPr>
        <p:spPr>
          <a:xfrm>
            <a:off x="7709465" y="304801"/>
            <a:ext cx="3873698" cy="6270170"/>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Grp="1" noRot="1" noChangeAspect="1" noMove="1" noResize="1" noEditPoints="1" noAdjustHandles="1" noChangeArrowheads="1" noChangeShapeType="1" noCrop="1"/>
          </p:cNvPicPr>
          <p:nvPr/>
        </p:nvPicPr>
        <p:blipFill>
          <a:blip r:embed="rId3"/>
          <a:stretch>
            <a:fillRect/>
          </a:stretch>
        </p:blipFill>
        <p:spPr>
          <a:xfrm>
            <a:off x="2832543" y="445912"/>
            <a:ext cx="3167330" cy="730923"/>
          </a:xfrm>
          <a:prstGeom prst="rect">
            <a:avLst/>
          </a:prstGeom>
        </p:spPr>
      </p:pic>
      <p:pic>
        <p:nvPicPr>
          <p:cNvPr id="4" name="Picture 3" descr="A group of children throwing paper planes&#10;&#10;Description automatically generated">
            <a:extLst>
              <a:ext uri="{FF2B5EF4-FFF2-40B4-BE49-F238E27FC236}">
                <a16:creationId xmlns:a16="http://schemas.microsoft.com/office/drawing/2014/main" id="{434DC863-F9BD-746F-0F76-7391B90569D0}"/>
              </a:ext>
            </a:extLst>
          </p:cNvPr>
          <p:cNvPicPr>
            <a:picLocks noGrp="1" noRot="1" noChangeAspect="1" noMove="1" noResize="1" noEditPoints="1" noAdjustHandles="1" noChangeArrowheads="1" noChangeShapeType="1" noCrop="1"/>
          </p:cNvPicPr>
          <p:nvPr/>
        </p:nvPicPr>
        <p:blipFill>
          <a:blip r:embed="rId4"/>
          <a:stretch>
            <a:fillRect/>
          </a:stretch>
        </p:blipFill>
        <p:spPr>
          <a:xfrm>
            <a:off x="7709466" y="2142783"/>
            <a:ext cx="3873698" cy="2584249"/>
          </a:xfrm>
          <a:prstGeom prst="rect">
            <a:avLst/>
          </a:prstGeom>
        </p:spPr>
      </p:pic>
      <p:grpSp>
        <p:nvGrpSpPr>
          <p:cNvPr id="6" name="Group 5">
            <a:extLst>
              <a:ext uri="{FF2B5EF4-FFF2-40B4-BE49-F238E27FC236}">
                <a16:creationId xmlns:a16="http://schemas.microsoft.com/office/drawing/2014/main" id="{DBDFC6EC-72E6-36F1-C0C7-6FC5982BA53E}"/>
              </a:ext>
            </a:extLst>
          </p:cNvPr>
          <p:cNvGrpSpPr>
            <a:grpSpLocks noGrp="1" noUngrp="1" noRot="1" noMove="1" noResize="1"/>
          </p:cNvGrpSpPr>
          <p:nvPr/>
        </p:nvGrpSpPr>
        <p:grpSpPr>
          <a:xfrm>
            <a:off x="281402" y="282331"/>
            <a:ext cx="1305701" cy="1075455"/>
            <a:chOff x="11141618" y="1367972"/>
            <a:chExt cx="892624" cy="768488"/>
          </a:xfrm>
        </p:grpSpPr>
        <p:cxnSp>
          <p:nvCxnSpPr>
            <p:cNvPr id="7" name="Straight Connector 6">
              <a:extLst>
                <a:ext uri="{FF2B5EF4-FFF2-40B4-BE49-F238E27FC236}">
                  <a16:creationId xmlns:a16="http://schemas.microsoft.com/office/drawing/2014/main" id="{8C31447D-EDAD-7022-CF7A-3885C8988DA3}"/>
                </a:ext>
              </a:extLst>
            </p:cNvPr>
            <p:cNvCxnSpPr>
              <a:cxnSpLocks noGrp="1" noRot="1" noMove="1" noResize="1" noEditPoints="1" noAdjustHandles="1" noChangeArrowheads="1" noChangeShapeType="1"/>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378ED3DB-3B94-2548-0EC1-4D65C8084814}"/>
                </a:ext>
              </a:extLst>
            </p:cNvPr>
            <p:cNvCxnSpPr>
              <a:cxnSpLocks noGrp="1" noRot="1" noMove="1" noResize="1" noEditPoints="1" noAdjustHandles="1" noChangeArrowheads="1" noChangeShapeType="1"/>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580B323C-742B-BB25-ADB8-623F0A7A2F54}"/>
                </a:ext>
              </a:extLst>
            </p:cNvPr>
            <p:cNvCxnSpPr>
              <a:cxnSpLocks noGrp="1" noRot="1" noMove="1" noResize="1" noEditPoints="1" noAdjustHandles="1" noChangeArrowheads="1" noChangeShapeType="1"/>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A8E3DBD0-8958-6574-AB0C-D6CCF94C4C41}"/>
                </a:ext>
              </a:extLst>
            </p:cNvPr>
            <p:cNvCxnSpPr>
              <a:cxnSpLocks noGrp="1" noRot="1" noMove="1" noResize="1" noEditPoints="1" noAdjustHandles="1" noChangeArrowheads="1" noChangeShapeType="1"/>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2A667A45-3383-0322-003D-26FA4F4AD635}"/>
                </a:ext>
              </a:extLst>
            </p:cNvPr>
            <p:cNvCxnSpPr>
              <a:cxnSpLocks noGrp="1" noRot="1" noMove="1" noResize="1" noEditPoints="1" noAdjustHandles="1" noChangeArrowheads="1" noChangeShapeType="1"/>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B0412498-2A58-3845-4AA2-D56065DFDCDC}"/>
                </a:ext>
              </a:extLst>
            </p:cNvPr>
            <p:cNvCxnSpPr>
              <a:cxnSpLocks noGrp="1" noRot="1" noMove="1" noResize="1" noEditPoints="1" noAdjustHandles="1" noChangeArrowheads="1" noChangeShapeType="1"/>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AE8EBB10-C480-813E-08C8-32292281C875}"/>
                </a:ext>
              </a:extLst>
            </p:cNvPr>
            <p:cNvCxnSpPr>
              <a:cxnSpLocks noGrp="1" noRot="1" noMove="1" noResize="1" noEditPoints="1" noAdjustHandles="1" noChangeArrowheads="1" noChangeShapeType="1"/>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0EECC34A-3162-DB2D-5BD8-DD3CB076C870}"/>
              </a:ext>
            </a:extLst>
          </p:cNvPr>
          <p:cNvGrpSpPr>
            <a:grpSpLocks noGrp="1" noUngrp="1" noRot="1" noMove="1" noResize="1"/>
          </p:cNvGrpSpPr>
          <p:nvPr/>
        </p:nvGrpSpPr>
        <p:grpSpPr>
          <a:xfrm>
            <a:off x="261072" y="5518421"/>
            <a:ext cx="1308808" cy="1055150"/>
            <a:chOff x="11141618" y="1367972"/>
            <a:chExt cx="892624" cy="768488"/>
          </a:xfrm>
        </p:grpSpPr>
        <p:cxnSp>
          <p:nvCxnSpPr>
            <p:cNvPr id="25" name="Straight Connector 24">
              <a:extLst>
                <a:ext uri="{FF2B5EF4-FFF2-40B4-BE49-F238E27FC236}">
                  <a16:creationId xmlns:a16="http://schemas.microsoft.com/office/drawing/2014/main" id="{4F0FEB1E-8AEC-E058-FDDE-7916A3F5BD94}"/>
                </a:ext>
              </a:extLst>
            </p:cNvPr>
            <p:cNvCxnSpPr>
              <a:cxnSpLocks noGrp="1" noRot="1" noMove="1" noResize="1" noEditPoints="1" noAdjustHandles="1" noChangeArrowheads="1" noChangeShapeType="1"/>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58DF938F-B464-ACB1-3EC0-73023E7B77F1}"/>
                </a:ext>
              </a:extLst>
            </p:cNvPr>
            <p:cNvCxnSpPr>
              <a:cxnSpLocks noGrp="1" noRot="1" noMove="1" noResize="1" noEditPoints="1" noAdjustHandles="1" noChangeArrowheads="1" noChangeShapeType="1"/>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AC9DDC0E-1CA9-B8B9-7062-97B24EBCCEC4}"/>
                </a:ext>
              </a:extLst>
            </p:cNvPr>
            <p:cNvCxnSpPr>
              <a:cxnSpLocks noGrp="1" noRot="1" noMove="1" noResize="1" noEditPoints="1" noAdjustHandles="1" noChangeArrowheads="1" noChangeShapeType="1"/>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88D9FC00-5983-48B5-13BC-4EF350168EC2}"/>
                </a:ext>
              </a:extLst>
            </p:cNvPr>
            <p:cNvCxnSpPr>
              <a:cxnSpLocks noGrp="1" noRot="1" noMove="1" noResize="1" noEditPoints="1" noAdjustHandles="1" noChangeArrowheads="1" noChangeShapeType="1"/>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126FE19-9A9E-30EB-AB3E-759E11843E2B}"/>
                </a:ext>
              </a:extLst>
            </p:cNvPr>
            <p:cNvCxnSpPr>
              <a:cxnSpLocks noGrp="1" noRot="1" noMove="1" noResize="1" noEditPoints="1" noAdjustHandles="1" noChangeArrowheads="1" noChangeShapeType="1"/>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DF4D7610-B2E2-116A-4F2E-799FF069D2BF}"/>
                </a:ext>
              </a:extLst>
            </p:cNvPr>
            <p:cNvCxnSpPr>
              <a:cxnSpLocks noGrp="1" noRot="1" noMove="1" noResize="1" noEditPoints="1" noAdjustHandles="1" noChangeArrowheads="1" noChangeShapeType="1"/>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14DE2B45-6FD8-1ECA-6B88-EE20D916C230}"/>
                </a:ext>
              </a:extLst>
            </p:cNvPr>
            <p:cNvCxnSpPr>
              <a:cxnSpLocks noGrp="1" noRot="1" noMove="1" noResize="1" noEditPoints="1" noAdjustHandles="1" noChangeArrowheads="1" noChangeShapeType="1"/>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2" name="Title 11">
            <a:extLst>
              <a:ext uri="{FF2B5EF4-FFF2-40B4-BE49-F238E27FC236}">
                <a16:creationId xmlns:a16="http://schemas.microsoft.com/office/drawing/2014/main" id="{D1C91F0B-6CB6-498E-5A80-92AF4888CDB6}"/>
              </a:ext>
            </a:extLst>
          </p:cNvPr>
          <p:cNvSpPr>
            <a:spLocks noGrp="1"/>
          </p:cNvSpPr>
          <p:nvPr>
            <p:ph type="ctrTitle"/>
          </p:nvPr>
        </p:nvSpPr>
        <p:spPr>
          <a:xfrm>
            <a:off x="1524000" y="1122363"/>
            <a:ext cx="6185464" cy="2387600"/>
          </a:xfrm>
        </p:spPr>
        <p:txBody>
          <a:bodyPr>
            <a:normAutofit/>
          </a:bodyPr>
          <a:lstStyle/>
          <a:p>
            <a:r>
              <a:rPr lang="en-US" sz="3600" b="1" dirty="0"/>
              <a:t>Questions</a:t>
            </a:r>
            <a:br>
              <a:rPr lang="en-US" sz="3600" dirty="0"/>
            </a:br>
            <a:r>
              <a:rPr lang="en-US" sz="4000" b="1" dirty="0"/>
              <a:t>hcbstransition.ga.gov</a:t>
            </a:r>
          </a:p>
        </p:txBody>
      </p:sp>
    </p:spTree>
    <p:extLst>
      <p:ext uri="{BB962C8B-B14F-4D97-AF65-F5344CB8AC3E}">
        <p14:creationId xmlns:p14="http://schemas.microsoft.com/office/powerpoint/2010/main" val="3169732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189199" y="1179160"/>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499073" y="1179160"/>
            <a:ext cx="3651177" cy="1324459"/>
          </a:xfrm>
        </p:spPr>
        <p:txBody>
          <a:bodyPr>
            <a:noAutofit/>
          </a:bodyPr>
          <a:lstStyle/>
          <a:p>
            <a:pPr algn="l"/>
            <a:r>
              <a:rPr lang="en-US" sz="4800" dirty="0">
                <a:latin typeface="Avenir Medium" panose="02000503020000020003" pitchFamily="2" charset="0"/>
                <a:cs typeface="Arial Nova" panose="020F0502020204030204" pitchFamily="34" charset="0"/>
              </a:rPr>
              <a:t>Our Mission</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22101" y="2604281"/>
            <a:ext cx="8247326" cy="2616533"/>
          </a:xfrm>
        </p:spPr>
        <p:txBody>
          <a:bodyPr>
            <a:noAutofit/>
          </a:bodyPr>
          <a:lstStyle/>
          <a:p>
            <a:pPr algn="l">
              <a:lnSpc>
                <a:spcPct val="150000"/>
              </a:lnSpc>
            </a:pPr>
            <a:r>
              <a:rPr lang="en-US" sz="2800" dirty="0">
                <a:latin typeface="Arial" panose="020B0604020202020204" pitchFamily="34" charset="0"/>
                <a:cs typeface="Arial" panose="020B0604020202020204" pitchFamily="34" charset="0"/>
              </a:rPr>
              <a:t>The mission of the Department of Community Health is to provide access to affordable, quality health care to Georgians through effective planning, purchasing, and oversight.</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D3D2DD5E-E674-B84D-97D8-EFA82CEBD561}"/>
              </a:ext>
            </a:extLst>
          </p:cNvPr>
          <p:cNvSpPr/>
          <p:nvPr/>
        </p:nvSpPr>
        <p:spPr>
          <a:xfrm>
            <a:off x="189199" y="5465234"/>
            <a:ext cx="11393963" cy="427212"/>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9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1454C0-8158-6A73-EAF8-3E8434DF885B}"/>
              </a:ext>
            </a:extLst>
          </p:cNvPr>
          <p:cNvSpPr/>
          <p:nvPr/>
        </p:nvSpPr>
        <p:spPr>
          <a:xfrm>
            <a:off x="7709465" y="464457"/>
            <a:ext cx="3873698" cy="5950857"/>
          </a:xfrm>
          <a:prstGeom prst="rect">
            <a:avLst/>
          </a:prstGeom>
          <a:solidFill>
            <a:srgbClr val="20465D"/>
          </a:solidFill>
          <a:ln>
            <a:solidFill>
              <a:srgbClr val="2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F60F5F-D9C6-C6B5-2D97-17B93631599D}"/>
              </a:ext>
            </a:extLst>
          </p:cNvPr>
          <p:cNvSpPr>
            <a:spLocks noGrp="1"/>
          </p:cNvSpPr>
          <p:nvPr>
            <p:ph type="ctrTitle"/>
          </p:nvPr>
        </p:nvSpPr>
        <p:spPr>
          <a:xfrm>
            <a:off x="499073" y="1179160"/>
            <a:ext cx="3651177" cy="1324459"/>
          </a:xfrm>
        </p:spPr>
        <p:txBody>
          <a:bodyPr>
            <a:noAutofit/>
          </a:bodyPr>
          <a:lstStyle/>
          <a:p>
            <a:pPr algn="l"/>
            <a:r>
              <a:rPr lang="en-US" sz="4800" dirty="0">
                <a:latin typeface="Avenir Medium" panose="02000503020000020003" pitchFamily="2" charset="0"/>
                <a:cs typeface="Arial Nova" panose="020F0502020204030204" pitchFamily="34" charset="0"/>
              </a:rPr>
              <a:t>Our Purpose</a:t>
            </a:r>
          </a:p>
        </p:txBody>
      </p:sp>
      <p:sp>
        <p:nvSpPr>
          <p:cNvPr id="3" name="Subtitle 2">
            <a:extLst>
              <a:ext uri="{FF2B5EF4-FFF2-40B4-BE49-F238E27FC236}">
                <a16:creationId xmlns:a16="http://schemas.microsoft.com/office/drawing/2014/main" id="{7515EC30-F0F0-7A5F-671D-DF18169AC8E9}"/>
              </a:ext>
            </a:extLst>
          </p:cNvPr>
          <p:cNvSpPr>
            <a:spLocks noGrp="1"/>
          </p:cNvSpPr>
          <p:nvPr>
            <p:ph type="subTitle" idx="1"/>
          </p:nvPr>
        </p:nvSpPr>
        <p:spPr>
          <a:xfrm>
            <a:off x="546697" y="2757884"/>
            <a:ext cx="5654061" cy="2616533"/>
          </a:xfrm>
        </p:spPr>
        <p:txBody>
          <a:bodyPr>
            <a:noAutofit/>
          </a:bodyPr>
          <a:lstStyle/>
          <a:p>
            <a:pPr algn="l">
              <a:lnSpc>
                <a:spcPct val="150000"/>
              </a:lnSpc>
            </a:pPr>
            <a:r>
              <a:rPr lang="en-US" sz="2800" dirty="0">
                <a:latin typeface="Arial" panose="020B0604020202020204" pitchFamily="34" charset="0"/>
                <a:cs typeface="Arial" panose="020B0604020202020204" pitchFamily="34" charset="0"/>
              </a:rPr>
              <a:t>Shaping the future of </a:t>
            </a:r>
            <a:r>
              <a:rPr lang="en-US" sz="2800" i="1" dirty="0">
                <a:latin typeface="Arial" panose="020B0604020202020204" pitchFamily="34" charset="0"/>
                <a:cs typeface="Arial" panose="020B0604020202020204" pitchFamily="34" charset="0"/>
              </a:rPr>
              <a:t>A Healthy Georgia </a:t>
            </a:r>
            <a:r>
              <a:rPr lang="en-US" sz="2800" dirty="0">
                <a:latin typeface="Arial" panose="020B0604020202020204" pitchFamily="34" charset="0"/>
                <a:cs typeface="Arial" panose="020B0604020202020204" pitchFamily="34" charset="0"/>
              </a:rPr>
              <a:t>by improving access and ensuring quality to strengthen the communities we serve.</a:t>
            </a:r>
          </a:p>
        </p:txBody>
      </p:sp>
      <p:pic>
        <p:nvPicPr>
          <p:cNvPr id="5" name="Picture 4" descr="A black background with white text&#10;&#10;Description automatically generated">
            <a:extLst>
              <a:ext uri="{FF2B5EF4-FFF2-40B4-BE49-F238E27FC236}">
                <a16:creationId xmlns:a16="http://schemas.microsoft.com/office/drawing/2014/main" id="{8C3DF2A1-7093-4222-1668-3077002611C9}"/>
              </a:ext>
            </a:extLst>
          </p:cNvPr>
          <p:cNvPicPr>
            <a:picLocks noChangeAspect="1"/>
          </p:cNvPicPr>
          <p:nvPr/>
        </p:nvPicPr>
        <p:blipFill>
          <a:blip r:embed="rId3"/>
          <a:stretch>
            <a:fillRect/>
          </a:stretch>
        </p:blipFill>
        <p:spPr>
          <a:xfrm>
            <a:off x="4019049" y="232123"/>
            <a:ext cx="2469923" cy="569983"/>
          </a:xfrm>
          <a:prstGeom prst="rect">
            <a:avLst/>
          </a:prstGeom>
        </p:spPr>
      </p:pic>
      <p:grpSp>
        <p:nvGrpSpPr>
          <p:cNvPr id="6" name="Group 5">
            <a:extLst>
              <a:ext uri="{FF2B5EF4-FFF2-40B4-BE49-F238E27FC236}">
                <a16:creationId xmlns:a16="http://schemas.microsoft.com/office/drawing/2014/main" id="{0A515EA9-8C33-F7AE-2B44-35CFA8847462}"/>
              </a:ext>
            </a:extLst>
          </p:cNvPr>
          <p:cNvGrpSpPr/>
          <p:nvPr/>
        </p:nvGrpSpPr>
        <p:grpSpPr>
          <a:xfrm>
            <a:off x="189200" y="6055909"/>
            <a:ext cx="1159987" cy="718810"/>
            <a:chOff x="109022" y="6139190"/>
            <a:chExt cx="1159987" cy="718810"/>
          </a:xfrm>
        </p:grpSpPr>
        <p:cxnSp>
          <p:nvCxnSpPr>
            <p:cNvPr id="12" name="Straight Connector 11">
              <a:extLst>
                <a:ext uri="{FF2B5EF4-FFF2-40B4-BE49-F238E27FC236}">
                  <a16:creationId xmlns:a16="http://schemas.microsoft.com/office/drawing/2014/main" id="{2A7613E2-D35D-380B-EB7F-4FE328A37704}"/>
                </a:ext>
              </a:extLst>
            </p:cNvPr>
            <p:cNvCxnSpPr>
              <a:cxnSpLocks/>
            </p:cNvCxnSpPr>
            <p:nvPr/>
          </p:nvCxnSpPr>
          <p:spPr>
            <a:xfrm>
              <a:off x="1269009" y="6146520"/>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8F790B-7C9D-60D4-CA35-40F61DCEBF4A}"/>
                </a:ext>
              </a:extLst>
            </p:cNvPr>
            <p:cNvCxnSpPr>
              <a:cxnSpLocks/>
            </p:cNvCxnSpPr>
            <p:nvPr/>
          </p:nvCxnSpPr>
          <p:spPr>
            <a:xfrm>
              <a:off x="1102095" y="6142857"/>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5F4BA9-E31E-845F-CBF7-9D84AA46DE01}"/>
                </a:ext>
              </a:extLst>
            </p:cNvPr>
            <p:cNvCxnSpPr>
              <a:cxnSpLocks/>
            </p:cNvCxnSpPr>
            <p:nvPr/>
          </p:nvCxnSpPr>
          <p:spPr>
            <a:xfrm>
              <a:off x="937651" y="6142856"/>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4EF3D4-6C14-7630-004B-01A2DEFBE726}"/>
                </a:ext>
              </a:extLst>
            </p:cNvPr>
            <p:cNvCxnSpPr>
              <a:cxnSpLocks/>
            </p:cNvCxnSpPr>
            <p:nvPr/>
          </p:nvCxnSpPr>
          <p:spPr>
            <a:xfrm>
              <a:off x="769194"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CC8B4B1-2C8C-DF31-DCB8-525E15B9812F}"/>
                </a:ext>
              </a:extLst>
            </p:cNvPr>
            <p:cNvCxnSpPr>
              <a:cxnSpLocks/>
            </p:cNvCxnSpPr>
            <p:nvPr/>
          </p:nvCxnSpPr>
          <p:spPr>
            <a:xfrm>
              <a:off x="608837" y="6142855"/>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3EE82-5640-897D-2DA4-2D8288829D3F}"/>
                </a:ext>
              </a:extLst>
            </p:cNvPr>
            <p:cNvCxnSpPr>
              <a:cxnSpLocks/>
            </p:cNvCxnSpPr>
            <p:nvPr/>
          </p:nvCxnSpPr>
          <p:spPr>
            <a:xfrm>
              <a:off x="441923" y="6139192"/>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7814E-8A0D-6764-A5D6-344E3B9C576D}"/>
                </a:ext>
              </a:extLst>
            </p:cNvPr>
            <p:cNvCxnSpPr>
              <a:cxnSpLocks/>
            </p:cNvCxnSpPr>
            <p:nvPr/>
          </p:nvCxnSpPr>
          <p:spPr>
            <a:xfrm>
              <a:off x="277479" y="6139191"/>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49CA7D-9D64-7251-5958-5F61D3D06B53}"/>
                </a:ext>
              </a:extLst>
            </p:cNvPr>
            <p:cNvCxnSpPr>
              <a:cxnSpLocks/>
            </p:cNvCxnSpPr>
            <p:nvPr/>
          </p:nvCxnSpPr>
          <p:spPr>
            <a:xfrm>
              <a:off x="109022" y="6139190"/>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BB4B61F-2369-EFDF-F048-842F768365BA}"/>
              </a:ext>
            </a:extLst>
          </p:cNvPr>
          <p:cNvGrpSpPr/>
          <p:nvPr/>
        </p:nvGrpSpPr>
        <p:grpSpPr>
          <a:xfrm>
            <a:off x="189200" y="232123"/>
            <a:ext cx="1159987" cy="718810"/>
            <a:chOff x="109022" y="83296"/>
            <a:chExt cx="1159987" cy="718810"/>
          </a:xfrm>
        </p:grpSpPr>
        <p:cxnSp>
          <p:nvCxnSpPr>
            <p:cNvPr id="84" name="Straight Connector 83">
              <a:extLst>
                <a:ext uri="{FF2B5EF4-FFF2-40B4-BE49-F238E27FC236}">
                  <a16:creationId xmlns:a16="http://schemas.microsoft.com/office/drawing/2014/main" id="{33A1C375-BB7D-BD59-8A68-6E8613EEBD1E}"/>
                </a:ext>
              </a:extLst>
            </p:cNvPr>
            <p:cNvCxnSpPr>
              <a:cxnSpLocks/>
            </p:cNvCxnSpPr>
            <p:nvPr/>
          </p:nvCxnSpPr>
          <p:spPr>
            <a:xfrm>
              <a:off x="1269009" y="90626"/>
              <a:ext cx="0" cy="71148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2DF7EAC-FE48-61F9-CB1D-5376F6BFC547}"/>
                </a:ext>
              </a:extLst>
            </p:cNvPr>
            <p:cNvCxnSpPr>
              <a:cxnSpLocks/>
            </p:cNvCxnSpPr>
            <p:nvPr/>
          </p:nvCxnSpPr>
          <p:spPr>
            <a:xfrm>
              <a:off x="1102095" y="86963"/>
              <a:ext cx="0" cy="715143"/>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9FBC9F3-433B-5ADB-A634-A66389C20D46}"/>
                </a:ext>
              </a:extLst>
            </p:cNvPr>
            <p:cNvCxnSpPr>
              <a:cxnSpLocks/>
            </p:cNvCxnSpPr>
            <p:nvPr/>
          </p:nvCxnSpPr>
          <p:spPr>
            <a:xfrm>
              <a:off x="937651" y="86962"/>
              <a:ext cx="0" cy="715144"/>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B8F0126-CB34-5E94-5C89-5E1A595C1E94}"/>
                </a:ext>
              </a:extLst>
            </p:cNvPr>
            <p:cNvCxnSpPr>
              <a:cxnSpLocks/>
            </p:cNvCxnSpPr>
            <p:nvPr/>
          </p:nvCxnSpPr>
          <p:spPr>
            <a:xfrm>
              <a:off x="769194"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5F5AFE-028A-9D5E-D62C-F49A7AB19A8E}"/>
                </a:ext>
              </a:extLst>
            </p:cNvPr>
            <p:cNvCxnSpPr>
              <a:cxnSpLocks/>
            </p:cNvCxnSpPr>
            <p:nvPr/>
          </p:nvCxnSpPr>
          <p:spPr>
            <a:xfrm>
              <a:off x="608837" y="86961"/>
              <a:ext cx="0" cy="715145"/>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23DE64-5912-0023-EE53-BD21C8367696}"/>
                </a:ext>
              </a:extLst>
            </p:cNvPr>
            <p:cNvCxnSpPr>
              <a:cxnSpLocks/>
            </p:cNvCxnSpPr>
            <p:nvPr/>
          </p:nvCxnSpPr>
          <p:spPr>
            <a:xfrm>
              <a:off x="441923" y="83298"/>
              <a:ext cx="0" cy="718808"/>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B34BCB-9509-50DC-5B8A-36BCB20C8046}"/>
                </a:ext>
              </a:extLst>
            </p:cNvPr>
            <p:cNvCxnSpPr>
              <a:cxnSpLocks/>
            </p:cNvCxnSpPr>
            <p:nvPr/>
          </p:nvCxnSpPr>
          <p:spPr>
            <a:xfrm>
              <a:off x="277479" y="83297"/>
              <a:ext cx="0" cy="718809"/>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484EE1C-7D8F-FFAF-4290-89616703E405}"/>
                </a:ext>
              </a:extLst>
            </p:cNvPr>
            <p:cNvCxnSpPr>
              <a:cxnSpLocks/>
            </p:cNvCxnSpPr>
            <p:nvPr/>
          </p:nvCxnSpPr>
          <p:spPr>
            <a:xfrm>
              <a:off x="109022" y="83296"/>
              <a:ext cx="0" cy="718810"/>
            </a:xfrm>
            <a:prstGeom prst="line">
              <a:avLst/>
            </a:prstGeom>
            <a:ln w="76200" cap="rnd">
              <a:solidFill>
                <a:srgbClr val="ADCFDE"/>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A group of people clapping hands&#10;&#10;Description automatically generated">
            <a:extLst>
              <a:ext uri="{FF2B5EF4-FFF2-40B4-BE49-F238E27FC236}">
                <a16:creationId xmlns:a16="http://schemas.microsoft.com/office/drawing/2014/main" id="{1C8AF4CC-3B50-7B82-E47F-7790061DFB3D}"/>
              </a:ext>
            </a:extLst>
          </p:cNvPr>
          <p:cNvPicPr>
            <a:picLocks noChangeAspect="1"/>
          </p:cNvPicPr>
          <p:nvPr/>
        </p:nvPicPr>
        <p:blipFill>
          <a:blip r:embed="rId4"/>
          <a:stretch>
            <a:fillRect/>
          </a:stretch>
        </p:blipFill>
        <p:spPr>
          <a:xfrm>
            <a:off x="7708538" y="2158829"/>
            <a:ext cx="3873697" cy="2585271"/>
          </a:xfrm>
          <a:prstGeom prst="rect">
            <a:avLst/>
          </a:prstGeom>
        </p:spPr>
      </p:pic>
    </p:spTree>
    <p:extLst>
      <p:ext uri="{BB962C8B-B14F-4D97-AF65-F5344CB8AC3E}">
        <p14:creationId xmlns:p14="http://schemas.microsoft.com/office/powerpoint/2010/main" val="327821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latin typeface="Avenir Medium" panose="02000503020000020003"/>
              </a:rPr>
              <a:t>W</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7" name="Rectangle 46">
            <a:extLst>
              <a:ext uri="{FF2B5EF4-FFF2-40B4-BE49-F238E27FC236}">
                <a16:creationId xmlns:a16="http://schemas.microsoft.com/office/drawing/2014/main" id="{9B38F0D2-AA70-E393-B854-4690206E2B9C}"/>
              </a:ext>
            </a:extLst>
          </p:cNvPr>
          <p:cNvSpPr/>
          <p:nvPr/>
        </p:nvSpPr>
        <p:spPr>
          <a:xfrm>
            <a:off x="-4260" y="6484626"/>
            <a:ext cx="12192000" cy="373373"/>
          </a:xfrm>
          <a:prstGeom prst="rect">
            <a:avLst/>
          </a:prstGeom>
          <a:solidFill>
            <a:srgbClr val="204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6080CCEE-834C-F834-BB3B-72968560AF0A}"/>
              </a:ext>
            </a:extLst>
          </p:cNvPr>
          <p:cNvPicPr>
            <a:picLocks noChangeAspect="1"/>
          </p:cNvPicPr>
          <p:nvPr/>
        </p:nvPicPr>
        <p:blipFill>
          <a:blip r:embed="rId3"/>
          <a:stretch>
            <a:fillRect/>
          </a:stretch>
        </p:blipFill>
        <p:spPr>
          <a:xfrm>
            <a:off x="285585" y="230425"/>
            <a:ext cx="2536459" cy="584774"/>
          </a:xfrm>
          <a:prstGeom prst="rect">
            <a:avLst/>
          </a:prstGeom>
        </p:spPr>
      </p:pic>
      <p:sp>
        <p:nvSpPr>
          <p:cNvPr id="4" name="TextBox 3">
            <a:extLst>
              <a:ext uri="{FF2B5EF4-FFF2-40B4-BE49-F238E27FC236}">
                <a16:creationId xmlns:a16="http://schemas.microsoft.com/office/drawing/2014/main" id="{FC65019D-4C15-EBAB-D001-6C12EEBDEBDC}"/>
              </a:ext>
            </a:extLst>
          </p:cNvPr>
          <p:cNvSpPr txBox="1"/>
          <p:nvPr/>
        </p:nvSpPr>
        <p:spPr>
          <a:xfrm>
            <a:off x="472870" y="1485254"/>
            <a:ext cx="11135995" cy="4278094"/>
          </a:xfrm>
          <a:prstGeom prst="rect">
            <a:avLst/>
          </a:prstGeom>
          <a:noFill/>
        </p:spPr>
        <p:txBody>
          <a:bodyPr wrap="square" rtlCol="0">
            <a:spAutoFit/>
          </a:bodyPr>
          <a:lstStyle/>
          <a:p>
            <a:pPr marR="0" lvl="0" algn="l" defTabSz="914400" rtl="0" eaLnBrk="0" fontAlgn="base" latinLnBrk="0" hangingPunct="0">
              <a:lnSpc>
                <a:spcPct val="150000"/>
              </a:lnSpc>
              <a:spcBef>
                <a:spcPct val="20000"/>
              </a:spcBef>
              <a:spcAft>
                <a:spcPct val="0"/>
              </a:spcAft>
              <a:buClrTx/>
              <a:buSzTx/>
              <a:tabLst/>
              <a:defRPr/>
            </a:pPr>
            <a:r>
              <a:rPr lang="en-US" sz="3200" kern="0" dirty="0">
                <a:solidFill>
                  <a:srgbClr val="000000"/>
                </a:solidFill>
                <a:latin typeface="Arial" panose="020B0604020202020204" pitchFamily="34" charset="0"/>
                <a:cs typeface="Arial" panose="020B0604020202020204" pitchFamily="34" charset="0"/>
              </a:rPr>
              <a:t>What is the Statewide Transition Plan</a:t>
            </a:r>
          </a:p>
          <a:p>
            <a:pPr marR="0" lvl="0" algn="l" defTabSz="914400" rtl="0" eaLnBrk="0" fontAlgn="base" latinLnBrk="0" hangingPunct="0">
              <a:lnSpc>
                <a:spcPct val="150000"/>
              </a:lnSpc>
              <a:spcBef>
                <a:spcPct val="20000"/>
              </a:spcBef>
              <a:spcAft>
                <a:spcPct val="0"/>
              </a:spcAft>
              <a:buClrTx/>
              <a:buSzTx/>
              <a:tabLst/>
              <a:defRPr/>
            </a:pPr>
            <a:endParaRPr lang="en-US" sz="3200" kern="0"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50000"/>
              </a:lnSpc>
              <a:spcBef>
                <a:spcPct val="20000"/>
              </a:spcBef>
              <a:spcAft>
                <a:spcPct val="0"/>
              </a:spcAft>
              <a:buClrTx/>
              <a:buSzTx/>
              <a:tabLst/>
              <a:defRPr/>
            </a:pPr>
            <a:r>
              <a:rPr lang="en-US" sz="2800" kern="0" dirty="0">
                <a:solidFill>
                  <a:srgbClr val="000000"/>
                </a:solidFill>
                <a:latin typeface="Arial" panose="020B0604020202020204" pitchFamily="34" charset="0"/>
                <a:cs typeface="Arial" panose="020B0604020202020204" pitchFamily="34" charset="0"/>
              </a:rPr>
              <a:t>A Plan that establishes the steps that will be required for all Waiver Services and Supporting infrastructure and Policies to come into compliance with the Home and Community Based Settings Rule.</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971550" lvl="1" indent="-514350">
              <a:buFont typeface="Wingdings" panose="05000000000000000000" pitchFamily="2" charset="2"/>
              <a:buChar char="Ø"/>
            </a:pPr>
            <a:endParaRPr lang="en-US" sz="2000" dirty="0"/>
          </a:p>
          <a:p>
            <a:pPr marL="742950" lvl="1"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42893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sp>
        <p:nvSpPr>
          <p:cNvPr id="12" name="TextBox 11">
            <a:extLst>
              <a:ext uri="{FF2B5EF4-FFF2-40B4-BE49-F238E27FC236}">
                <a16:creationId xmlns:a16="http://schemas.microsoft.com/office/drawing/2014/main" id="{D0021A35-8FDA-D55B-D94C-8FA511714883}"/>
              </a:ext>
            </a:extLst>
          </p:cNvPr>
          <p:cNvSpPr txBox="1"/>
          <p:nvPr/>
        </p:nvSpPr>
        <p:spPr>
          <a:xfrm>
            <a:off x="2941560" y="203215"/>
            <a:ext cx="5861434"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is the Purpose?</a:t>
            </a: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10">
            <a:extLst>
              <a:ext uri="{FF2B5EF4-FFF2-40B4-BE49-F238E27FC236}">
                <a16:creationId xmlns:a16="http://schemas.microsoft.com/office/drawing/2014/main" id="{79890A69-343F-6409-AA24-C12EF202A99E}"/>
              </a:ext>
            </a:extLst>
          </p:cNvPr>
          <p:cNvSpPr>
            <a:spLocks noGrp="1"/>
          </p:cNvSpPr>
          <p:nvPr>
            <p:ph type="subTitle" idx="1"/>
          </p:nvPr>
        </p:nvSpPr>
        <p:spPr>
          <a:xfrm>
            <a:off x="431307" y="1440612"/>
            <a:ext cx="11235757" cy="4421883"/>
          </a:xfrm>
        </p:spPr>
        <p:txBody>
          <a:bodyPr>
            <a:normAutofit/>
          </a:bodyPr>
          <a:lstStyle/>
          <a:p>
            <a:pPr algn="l">
              <a:lnSpc>
                <a:spcPct val="100000"/>
              </a:lnSpc>
            </a:pPr>
            <a:endParaRPr lang="en-US" sz="2600" dirty="0">
              <a:latin typeface="Arial" panose="020B0604020202020204" pitchFamily="34" charset="0"/>
              <a:cs typeface="Arial" panose="020B0604020202020204" pitchFamily="34" charset="0"/>
            </a:endParaRPr>
          </a:p>
          <a:p>
            <a:pPr algn="l">
              <a:lnSpc>
                <a:spcPct val="100000"/>
              </a:lnSpc>
            </a:pPr>
            <a:r>
              <a:rPr lang="en-US" sz="3600"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Purpose </a:t>
            </a:r>
            <a:r>
              <a:rPr lang="en-US" sz="3600" dirty="0">
                <a:latin typeface="Arial" panose="020B0604020202020204" pitchFamily="34" charset="0"/>
                <a:cs typeface="Arial" panose="020B0604020202020204" pitchFamily="34" charset="0"/>
              </a:rPr>
              <a:t>of the Rule is to ensure that people who receive Home and Community based Waiver Services have opportunities to access their Community and receive services in the most integrated settings. </a:t>
            </a:r>
          </a:p>
          <a:p>
            <a:pPr marL="457200" indent="-457200" algn="l">
              <a:lnSpc>
                <a:spcPct val="100000"/>
              </a:lnSpc>
              <a:buFont typeface="Wingdings" panose="05000000000000000000" pitchFamily="2" charset="2"/>
              <a:buChar char="Ø"/>
            </a:pPr>
            <a:endParaRPr lang="en-US" sz="2600" dirty="0">
              <a:latin typeface="Arial" panose="020B0604020202020204" pitchFamily="34" charset="0"/>
              <a:cs typeface="Arial" panose="020B0604020202020204" pitchFamily="34" charset="0"/>
            </a:endParaRPr>
          </a:p>
          <a:p>
            <a:pPr algn="l">
              <a:lnSpc>
                <a:spcPct val="100000"/>
              </a:lnSpc>
            </a:pPr>
            <a:endParaRPr lang="en-US" sz="2900" dirty="0">
              <a:latin typeface="Arial" panose="020B0604020202020204" pitchFamily="34" charset="0"/>
              <a:cs typeface="Arial" panose="020B0604020202020204" pitchFamily="34" charset="0"/>
            </a:endParaRPr>
          </a:p>
          <a:p>
            <a:pPr algn="l">
              <a:lnSpc>
                <a:spcPct val="100000"/>
              </a:lnSpc>
            </a:pPr>
            <a:endParaRPr lang="en-US" sz="1600" dirty="0">
              <a:latin typeface="Arial" panose="020B0604020202020204" pitchFamily="34" charset="0"/>
              <a:cs typeface="Arial" panose="020B0604020202020204" pitchFamily="34" charset="0"/>
            </a:endParaRPr>
          </a:p>
        </p:txBody>
      </p:sp>
      <p:pic>
        <p:nvPicPr>
          <p:cNvPr id="8" name="Picture 7" descr="A black and white sign with white text&#10;&#10;Description automatically generated">
            <a:extLst>
              <a:ext uri="{FF2B5EF4-FFF2-40B4-BE49-F238E27FC236}">
                <a16:creationId xmlns:a16="http://schemas.microsoft.com/office/drawing/2014/main" id="{19153286-6E1A-9CD2-F988-69A8EC560D9D}"/>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2844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10">
            <a:extLst>
              <a:ext uri="{FF2B5EF4-FFF2-40B4-BE49-F238E27FC236}">
                <a16:creationId xmlns:a16="http://schemas.microsoft.com/office/drawing/2014/main" id="{79890A69-343F-6409-AA24-C12EF202A99E}"/>
              </a:ext>
            </a:extLst>
          </p:cNvPr>
          <p:cNvSpPr>
            <a:spLocks noGrp="1"/>
          </p:cNvSpPr>
          <p:nvPr>
            <p:ph type="subTitle" idx="1"/>
          </p:nvPr>
        </p:nvSpPr>
        <p:spPr>
          <a:xfrm>
            <a:off x="434873" y="1300319"/>
            <a:ext cx="10874556" cy="5048533"/>
          </a:xfrm>
        </p:spPr>
        <p:txBody>
          <a:bodyPr>
            <a:normAutofit/>
          </a:bodyPr>
          <a:lstStyle/>
          <a:p>
            <a:pPr algn="l">
              <a:lnSpc>
                <a:spcPct val="170000"/>
              </a:lnSpc>
            </a:pPr>
            <a:endParaRPr lang="en-US" dirty="0">
              <a:latin typeface="Arial" panose="020B0604020202020204" pitchFamily="34" charset="0"/>
              <a:cs typeface="Arial" panose="020B0604020202020204" pitchFamily="34" charset="0"/>
            </a:endParaRPr>
          </a:p>
          <a:p>
            <a:pPr algn="l">
              <a:lnSpc>
                <a:spcPct val="170000"/>
              </a:lnSpc>
            </a:pPr>
            <a:r>
              <a:rPr lang="en-US" dirty="0">
                <a:latin typeface="Arial" panose="020B0604020202020204" pitchFamily="34" charset="0"/>
                <a:cs typeface="Arial" panose="020B0604020202020204" pitchFamily="34" charset="0"/>
              </a:rPr>
              <a:t>The </a:t>
            </a:r>
            <a:r>
              <a:rPr lang="en-US" b="1" i="1" dirty="0">
                <a:latin typeface="Arial" panose="020B0604020202020204" pitchFamily="34" charset="0"/>
                <a:cs typeface="Arial" panose="020B0604020202020204" pitchFamily="34" charset="0"/>
              </a:rPr>
              <a:t>Rule</a:t>
            </a:r>
            <a:r>
              <a:rPr lang="en-US" dirty="0">
                <a:latin typeface="Arial" panose="020B0604020202020204" pitchFamily="34" charset="0"/>
                <a:cs typeface="Arial" panose="020B0604020202020204" pitchFamily="34" charset="0"/>
              </a:rPr>
              <a:t> stresses the importance of ensuring that individuals who rely on home and community-based services are not isolated or segregated and are able to exercise rights, optimize independence, and choose from an array of integrated service options and settings</a:t>
            </a:r>
          </a:p>
        </p:txBody>
      </p:sp>
      <p:sp>
        <p:nvSpPr>
          <p:cNvPr id="9" name="TextBox 8">
            <a:extLst>
              <a:ext uri="{FF2B5EF4-FFF2-40B4-BE49-F238E27FC236}">
                <a16:creationId xmlns:a16="http://schemas.microsoft.com/office/drawing/2014/main" id="{6476E3A4-D59F-1B5E-924D-600A5F3633A4}"/>
              </a:ext>
            </a:extLst>
          </p:cNvPr>
          <p:cNvSpPr txBox="1"/>
          <p:nvPr/>
        </p:nvSpPr>
        <p:spPr>
          <a:xfrm>
            <a:off x="2941559" y="203215"/>
            <a:ext cx="7548355"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is the Rule?</a:t>
            </a:r>
          </a:p>
        </p:txBody>
      </p:sp>
      <p:pic>
        <p:nvPicPr>
          <p:cNvPr id="20" name="Picture 19" descr="A black and white sign with white text&#10;&#10;Description automatically generated">
            <a:extLst>
              <a:ext uri="{FF2B5EF4-FFF2-40B4-BE49-F238E27FC236}">
                <a16:creationId xmlns:a16="http://schemas.microsoft.com/office/drawing/2014/main" id="{EDFAD79A-AFF2-E364-616F-4B3F4191A674}"/>
              </a:ext>
            </a:extLst>
          </p:cNvPr>
          <p:cNvPicPr>
            <a:picLocks noChangeAspect="1"/>
          </p:cNvPicPr>
          <p:nvPr/>
        </p:nvPicPr>
        <p:blipFill>
          <a:blip r:embed="rId3"/>
          <a:stretch>
            <a:fillRect/>
          </a:stretch>
        </p:blipFill>
        <p:spPr>
          <a:xfrm>
            <a:off x="285585" y="230425"/>
            <a:ext cx="2536459" cy="584774"/>
          </a:xfrm>
          <a:prstGeom prst="rect">
            <a:avLst/>
          </a:prstGeom>
        </p:spPr>
      </p:pic>
    </p:spTree>
    <p:extLst>
      <p:ext uri="{BB962C8B-B14F-4D97-AF65-F5344CB8AC3E}">
        <p14:creationId xmlns:p14="http://schemas.microsoft.com/office/powerpoint/2010/main" val="345434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10">
            <a:extLst>
              <a:ext uri="{FF2B5EF4-FFF2-40B4-BE49-F238E27FC236}">
                <a16:creationId xmlns:a16="http://schemas.microsoft.com/office/drawing/2014/main" id="{59875A2C-F1EB-E17E-B956-BF832A2D1F7B}"/>
              </a:ext>
            </a:extLst>
          </p:cNvPr>
          <p:cNvSpPr txBox="1">
            <a:spLocks/>
          </p:cNvSpPr>
          <p:nvPr/>
        </p:nvSpPr>
        <p:spPr>
          <a:xfrm>
            <a:off x="431307" y="1020351"/>
            <a:ext cx="11235757" cy="183251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pPr>
            <a:endParaRPr lang="en-US" sz="7200" dirty="0">
              <a:latin typeface="Arial" panose="020B0604020202020204" pitchFamily="34" charset="0"/>
              <a:cs typeface="Arial" panose="020B0604020202020204" pitchFamily="34" charset="0"/>
            </a:endParaRPr>
          </a:p>
          <a:p>
            <a:pPr lvl="1" algn="l">
              <a:lnSpc>
                <a:spcPct val="100000"/>
              </a:lnSpc>
            </a:pPr>
            <a:endParaRPr lang="en-US" sz="7200" dirty="0">
              <a:latin typeface="Arial" panose="020B0604020202020204" pitchFamily="34" charset="0"/>
              <a:cs typeface="Arial" panose="020B0604020202020204" pitchFamily="34" charset="0"/>
            </a:endParaRPr>
          </a:p>
          <a:p>
            <a:pPr marL="1371600" indent="-1371600" algn="l">
              <a:lnSpc>
                <a:spcPct val="100000"/>
              </a:lnSpc>
              <a:buAutoNum type="arabicParenBoth" startAt="5"/>
            </a:pPr>
            <a:endParaRPr lang="en-US" sz="7600" dirty="0">
              <a:latin typeface="Arial" panose="020B0604020202020204" pitchFamily="34" charset="0"/>
              <a:cs typeface="Arial" panose="020B0604020202020204" pitchFamily="34" charset="0"/>
            </a:endParaRPr>
          </a:p>
          <a:p>
            <a:pPr lvl="1" algn="l">
              <a:lnSpc>
                <a:spcPct val="100000"/>
              </a:lnSpc>
            </a:pPr>
            <a:endParaRPr lang="en-US" sz="7200" dirty="0">
              <a:latin typeface="Arial" panose="020B0604020202020204" pitchFamily="34" charset="0"/>
              <a:cs typeface="Arial" panose="020B0604020202020204" pitchFamily="34" charset="0"/>
            </a:endParaRPr>
          </a:p>
          <a:p>
            <a:pPr lvl="1" algn="l">
              <a:lnSpc>
                <a:spcPct val="100000"/>
              </a:lnSpc>
            </a:pPr>
            <a:endParaRPr lang="en-US" sz="8000" dirty="0">
              <a:latin typeface="Arial" panose="020B0604020202020204" pitchFamily="34" charset="0"/>
              <a:cs typeface="Arial" panose="020B0604020202020204" pitchFamily="34" charset="0"/>
            </a:endParaRPr>
          </a:p>
          <a:p>
            <a:pPr lvl="1" algn="l">
              <a:lnSpc>
                <a:spcPct val="100000"/>
              </a:lnSpc>
            </a:pP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F939AB-A022-12EC-15D1-D65E2F339F91}"/>
              </a:ext>
            </a:extLst>
          </p:cNvPr>
          <p:cNvSpPr txBox="1"/>
          <p:nvPr/>
        </p:nvSpPr>
        <p:spPr>
          <a:xfrm>
            <a:off x="2733221" y="217910"/>
            <a:ext cx="7920799"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are the Opportunities?</a:t>
            </a: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
        <p:nvSpPr>
          <p:cNvPr id="9" name="Content Placeholder 3">
            <a:extLst>
              <a:ext uri="{FF2B5EF4-FFF2-40B4-BE49-F238E27FC236}">
                <a16:creationId xmlns:a16="http://schemas.microsoft.com/office/drawing/2014/main" id="{6AD45995-B40E-5EDB-90F2-FF47CB5AF6DF}"/>
              </a:ext>
            </a:extLst>
          </p:cNvPr>
          <p:cNvSpPr txBox="1">
            <a:spLocks noChangeArrowheads="1"/>
          </p:cNvSpPr>
          <p:nvPr/>
        </p:nvSpPr>
        <p:spPr bwMode="auto">
          <a:xfrm>
            <a:off x="638629" y="1407886"/>
            <a:ext cx="10093591" cy="511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r>
              <a:rPr lang="en-US" sz="3600" dirty="0">
                <a:latin typeface="Arial" panose="020B0604020202020204" pitchFamily="34" charset="0"/>
                <a:cs typeface="Arial" panose="020B0604020202020204" pitchFamily="34" charset="0"/>
              </a:rPr>
              <a:t>Seek Employment		              </a:t>
            </a:r>
          </a:p>
          <a:p>
            <a:r>
              <a:rPr lang="en-US" sz="3600" dirty="0">
                <a:latin typeface="Arial" panose="020B0604020202020204" pitchFamily="34" charset="0"/>
                <a:cs typeface="Arial" panose="020B0604020202020204" pitchFamily="34" charset="0"/>
              </a:rPr>
              <a:t>Work in Competitive Environments</a:t>
            </a:r>
          </a:p>
          <a:p>
            <a:r>
              <a:rPr lang="en-US" sz="3600" dirty="0">
                <a:latin typeface="Arial" panose="020B0604020202020204" pitchFamily="34" charset="0"/>
                <a:cs typeface="Arial" panose="020B0604020202020204" pitchFamily="34" charset="0"/>
              </a:rPr>
              <a:t>Engage in Community Life Control personal resources</a:t>
            </a:r>
          </a:p>
          <a:p>
            <a:r>
              <a:rPr lang="en-US" sz="3600" dirty="0">
                <a:latin typeface="Arial" panose="020B0604020202020204" pitchFamily="34" charset="0"/>
                <a:cs typeface="Arial" panose="020B0604020202020204" pitchFamily="34" charset="0"/>
              </a:rPr>
              <a:t>Participate in the community just as those who don’t have HCBS</a:t>
            </a:r>
          </a:p>
        </p:txBody>
      </p:sp>
    </p:spTree>
    <p:extLst>
      <p:ext uri="{BB962C8B-B14F-4D97-AF65-F5344CB8AC3E}">
        <p14:creationId xmlns:p14="http://schemas.microsoft.com/office/powerpoint/2010/main" val="353225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200" dirty="0">
              <a:latin typeface="Avenir Medium" panose="02000503020000020003"/>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476E3A4-D59F-1B5E-924D-600A5F3633A4}"/>
              </a:ext>
            </a:extLst>
          </p:cNvPr>
          <p:cNvSpPr txBox="1"/>
          <p:nvPr/>
        </p:nvSpPr>
        <p:spPr>
          <a:xfrm>
            <a:off x="2941559" y="203215"/>
            <a:ext cx="7548355"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What is the 1915 C Waiver?</a:t>
            </a:r>
          </a:p>
        </p:txBody>
      </p:sp>
      <p:pic>
        <p:nvPicPr>
          <p:cNvPr id="20" name="Picture 19" descr="A black and white sign with white text&#10;&#10;Description automatically generated">
            <a:extLst>
              <a:ext uri="{FF2B5EF4-FFF2-40B4-BE49-F238E27FC236}">
                <a16:creationId xmlns:a16="http://schemas.microsoft.com/office/drawing/2014/main" id="{EDFAD79A-AFF2-E364-616F-4B3F4191A674}"/>
              </a:ext>
            </a:extLst>
          </p:cNvPr>
          <p:cNvPicPr>
            <a:picLocks noChangeAspect="1"/>
          </p:cNvPicPr>
          <p:nvPr/>
        </p:nvPicPr>
        <p:blipFill>
          <a:blip r:embed="rId3"/>
          <a:stretch>
            <a:fillRect/>
          </a:stretch>
        </p:blipFill>
        <p:spPr>
          <a:xfrm>
            <a:off x="285585" y="230425"/>
            <a:ext cx="2536459" cy="584774"/>
          </a:xfrm>
          <a:prstGeom prst="rect">
            <a:avLst/>
          </a:prstGeom>
        </p:spPr>
      </p:pic>
      <p:sp>
        <p:nvSpPr>
          <p:cNvPr id="12" name="Content Placeholder 13">
            <a:extLst>
              <a:ext uri="{FF2B5EF4-FFF2-40B4-BE49-F238E27FC236}">
                <a16:creationId xmlns:a16="http://schemas.microsoft.com/office/drawing/2014/main" id="{FF0ACDA9-C8AD-A3B9-E697-EEDF11BA58DD}"/>
              </a:ext>
            </a:extLst>
          </p:cNvPr>
          <p:cNvSpPr txBox="1">
            <a:spLocks noChangeArrowheads="1"/>
          </p:cNvSpPr>
          <p:nvPr/>
        </p:nvSpPr>
        <p:spPr bwMode="auto">
          <a:xfrm>
            <a:off x="1450073" y="1313953"/>
            <a:ext cx="929185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nSpc>
                <a:spcPct val="110000"/>
              </a:lnSpc>
              <a:buNone/>
            </a:pPr>
            <a:r>
              <a:rPr lang="en-US" sz="2400" dirty="0">
                <a:solidFill>
                  <a:srgbClr val="000000"/>
                </a:solidFill>
                <a:latin typeface="Arial" panose="020B0604020202020204" pitchFamily="34" charset="0"/>
                <a:ea typeface="Arial" panose="020B0604020202020204" pitchFamily="34" charset="0"/>
              </a:rPr>
              <a:t>Section 1915(c) of the Social Security Act (the Act) authorizes the Secretary of Health and Human Services to waive certain requirements in the Medicaid law in order for states to provide home and community-based services (HCBS) to meet the needs of individuals who choose to receive their long-term care services and supports in their home or community, rather than in institutional settings. The Federal government authorized the “Medicaid Home and Community-Based Services Waiver program” in 1981 under Section 2176 of the Omnibus Budget Reconciliation Act of 1981 (Public Law 97-35). It is codified in section 1915(c) of the Social Security Act.</a:t>
            </a:r>
          </a:p>
        </p:txBody>
      </p:sp>
    </p:spTree>
    <p:extLst>
      <p:ext uri="{BB962C8B-B14F-4D97-AF65-F5344CB8AC3E}">
        <p14:creationId xmlns:p14="http://schemas.microsoft.com/office/powerpoint/2010/main" val="1636224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564730-1DCC-88C3-A253-7ACBF79A1593}"/>
              </a:ext>
            </a:extLst>
          </p:cNvPr>
          <p:cNvSpPr/>
          <p:nvPr/>
        </p:nvSpPr>
        <p:spPr>
          <a:xfrm>
            <a:off x="148188" y="126996"/>
            <a:ext cx="10892575" cy="753979"/>
          </a:xfrm>
          <a:prstGeom prst="rect">
            <a:avLst/>
          </a:prstGeom>
          <a:solidFill>
            <a:srgbClr val="20465D">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venir Medium" panose="02000503020000020003"/>
              <a:ea typeface="+mn-ea"/>
              <a:cs typeface="+mn-cs"/>
            </a:endParaRPr>
          </a:p>
        </p:txBody>
      </p:sp>
      <p:grpSp>
        <p:nvGrpSpPr>
          <p:cNvPr id="26" name="Group 25">
            <a:extLst>
              <a:ext uri="{FF2B5EF4-FFF2-40B4-BE49-F238E27FC236}">
                <a16:creationId xmlns:a16="http://schemas.microsoft.com/office/drawing/2014/main" id="{9F79A927-E18E-0CC3-3E0B-396240EAF2F4}"/>
              </a:ext>
            </a:extLst>
          </p:cNvPr>
          <p:cNvGrpSpPr/>
          <p:nvPr/>
        </p:nvGrpSpPr>
        <p:grpSpPr>
          <a:xfrm>
            <a:off x="11159902" y="182570"/>
            <a:ext cx="892624" cy="753979"/>
            <a:chOff x="11141618" y="1367972"/>
            <a:chExt cx="892624" cy="768488"/>
          </a:xfrm>
        </p:grpSpPr>
        <p:cxnSp>
          <p:nvCxnSpPr>
            <p:cNvPr id="15" name="Straight Connector 14">
              <a:extLst>
                <a:ext uri="{FF2B5EF4-FFF2-40B4-BE49-F238E27FC236}">
                  <a16:creationId xmlns:a16="http://schemas.microsoft.com/office/drawing/2014/main" id="{E0BE9B46-FFA5-9AF0-179F-0D67F658BCF2}"/>
                </a:ext>
              </a:extLst>
            </p:cNvPr>
            <p:cNvCxnSpPr>
              <a:cxnSpLocks/>
            </p:cNvCxnSpPr>
            <p:nvPr/>
          </p:nvCxnSpPr>
          <p:spPr>
            <a:xfrm>
              <a:off x="11291145"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205E7D61-90CB-E75D-C551-C75758928BB7}"/>
                </a:ext>
              </a:extLst>
            </p:cNvPr>
            <p:cNvCxnSpPr>
              <a:cxnSpLocks/>
            </p:cNvCxnSpPr>
            <p:nvPr/>
          </p:nvCxnSpPr>
          <p:spPr>
            <a:xfrm>
              <a:off x="11439162" y="1382481"/>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2E6B001-FCB4-4111-AF44-537D1ECC27DC}"/>
                </a:ext>
              </a:extLst>
            </p:cNvPr>
            <p:cNvCxnSpPr>
              <a:cxnSpLocks/>
            </p:cNvCxnSpPr>
            <p:nvPr/>
          </p:nvCxnSpPr>
          <p:spPr>
            <a:xfrm>
              <a:off x="11590590" y="1382482"/>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3A9669E4-8AFC-A318-39A4-2ABE375148CC}"/>
                </a:ext>
              </a:extLst>
            </p:cNvPr>
            <p:cNvCxnSpPr>
              <a:cxnSpLocks/>
            </p:cNvCxnSpPr>
            <p:nvPr/>
          </p:nvCxnSpPr>
          <p:spPr>
            <a:xfrm>
              <a:off x="11736702" y="1375226"/>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07FB7720-465C-1F48-A401-D711A9AC0C74}"/>
                </a:ext>
              </a:extLst>
            </p:cNvPr>
            <p:cNvCxnSpPr>
              <a:cxnSpLocks/>
            </p:cNvCxnSpPr>
            <p:nvPr/>
          </p:nvCxnSpPr>
          <p:spPr>
            <a:xfrm>
              <a:off x="11888130" y="1375228"/>
              <a:ext cx="0" cy="724950"/>
            </a:xfrm>
            <a:prstGeom prst="line">
              <a:avLst/>
            </a:prstGeom>
            <a:ln w="76200" cap="rnd" cmpd="sng" algn="ctr">
              <a:solidFill>
                <a:srgbClr val="ADCFDE"/>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73B8CE66-08DA-0A44-7E45-31FBA3EF41AA}"/>
                </a:ext>
              </a:extLst>
            </p:cNvPr>
            <p:cNvCxnSpPr>
              <a:cxnSpLocks/>
            </p:cNvCxnSpPr>
            <p:nvPr/>
          </p:nvCxnSpPr>
          <p:spPr>
            <a:xfrm>
              <a:off x="12034242" y="136797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78840B03-6E88-8023-701C-612088414409}"/>
                </a:ext>
              </a:extLst>
            </p:cNvPr>
            <p:cNvCxnSpPr>
              <a:cxnSpLocks/>
            </p:cNvCxnSpPr>
            <p:nvPr/>
          </p:nvCxnSpPr>
          <p:spPr>
            <a:xfrm>
              <a:off x="11141618" y="1375232"/>
              <a:ext cx="0" cy="753979"/>
            </a:xfrm>
            <a:prstGeom prst="line">
              <a:avLst/>
            </a:prstGeom>
            <a:ln w="76200" cap="rnd" cmpd="sng" algn="ctr">
              <a:solidFill>
                <a:srgbClr val="20465D"/>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 name="Rectangle 1">
            <a:extLst>
              <a:ext uri="{FF2B5EF4-FFF2-40B4-BE49-F238E27FC236}">
                <a16:creationId xmlns:a16="http://schemas.microsoft.com/office/drawing/2014/main" id="{40EEE17B-78B5-15A8-56F2-43A47EA0A5F6}"/>
              </a:ext>
            </a:extLst>
          </p:cNvPr>
          <p:cNvSpPr/>
          <p:nvPr/>
        </p:nvSpPr>
        <p:spPr>
          <a:xfrm>
            <a:off x="0" y="6719734"/>
            <a:ext cx="12191999" cy="113023"/>
          </a:xfrm>
          <a:prstGeom prst="rect">
            <a:avLst/>
          </a:prstGeom>
          <a:pattFill prst="pct5">
            <a:fgClr>
              <a:srgbClr val="20465D"/>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black and white sign with white text&#10;&#10;Description automatically generated">
            <a:extLst>
              <a:ext uri="{FF2B5EF4-FFF2-40B4-BE49-F238E27FC236}">
                <a16:creationId xmlns:a16="http://schemas.microsoft.com/office/drawing/2014/main" id="{69786F63-F4AE-7CAD-3A38-9D3C3652BB6B}"/>
              </a:ext>
            </a:extLst>
          </p:cNvPr>
          <p:cNvPicPr>
            <a:picLocks noChangeAspect="1"/>
          </p:cNvPicPr>
          <p:nvPr/>
        </p:nvPicPr>
        <p:blipFill>
          <a:blip r:embed="rId3"/>
          <a:stretch>
            <a:fillRect/>
          </a:stretch>
        </p:blipFill>
        <p:spPr>
          <a:xfrm>
            <a:off x="285585" y="230425"/>
            <a:ext cx="2536459" cy="584774"/>
          </a:xfrm>
          <a:prstGeom prst="rect">
            <a:avLst/>
          </a:prstGeom>
        </p:spPr>
      </p:pic>
      <p:sp>
        <p:nvSpPr>
          <p:cNvPr id="8" name="TextBox 7">
            <a:extLst>
              <a:ext uri="{FF2B5EF4-FFF2-40B4-BE49-F238E27FC236}">
                <a16:creationId xmlns:a16="http://schemas.microsoft.com/office/drawing/2014/main" id="{0ED59984-206D-1569-64FB-B9FCA97203B7}"/>
              </a:ext>
            </a:extLst>
          </p:cNvPr>
          <p:cNvSpPr txBox="1"/>
          <p:nvPr/>
        </p:nvSpPr>
        <p:spPr>
          <a:xfrm>
            <a:off x="2941559" y="203215"/>
            <a:ext cx="7548355" cy="584775"/>
          </a:xfrm>
          <a:prstGeom prst="rect">
            <a:avLst/>
          </a:prstGeom>
          <a:noFill/>
        </p:spPr>
        <p:txBody>
          <a:bodyPr wrap="square" rtlCol="0">
            <a:spAutoFit/>
          </a:bodyPr>
          <a:lstStyle/>
          <a:p>
            <a:pPr algn="ctr"/>
            <a:r>
              <a:rPr lang="en-US" sz="3200" dirty="0">
                <a:solidFill>
                  <a:schemeClr val="bg1"/>
                </a:solidFill>
                <a:latin typeface="Avenir Medium" panose="02000503020000020003" pitchFamily="2" charset="0"/>
              </a:rPr>
              <a:t>COMPLIANCE</a:t>
            </a:r>
          </a:p>
        </p:txBody>
      </p:sp>
      <p:sp>
        <p:nvSpPr>
          <p:cNvPr id="10" name="Content Placeholder 4">
            <a:extLst>
              <a:ext uri="{FF2B5EF4-FFF2-40B4-BE49-F238E27FC236}">
                <a16:creationId xmlns:a16="http://schemas.microsoft.com/office/drawing/2014/main" id="{22E7D1DB-1B06-423D-9244-0EB17F5CB3F6}"/>
              </a:ext>
            </a:extLst>
          </p:cNvPr>
          <p:cNvSpPr txBox="1">
            <a:spLocks noChangeArrowheads="1"/>
          </p:cNvSpPr>
          <p:nvPr/>
        </p:nvSpPr>
        <p:spPr bwMode="auto">
          <a:xfrm>
            <a:off x="424810" y="1672771"/>
            <a:ext cx="1033933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marR="0" lvl="0" indent="0" algn="l" defTabSz="914400" rtl="0" eaLnBrk="0" fontAlgn="base" latinLnBrk="0" hangingPunct="0">
              <a:lnSpc>
                <a:spcPct val="150000"/>
              </a:lnSpc>
              <a:spcBef>
                <a:spcPct val="20000"/>
              </a:spcBef>
              <a:spcAft>
                <a:spcPct val="0"/>
              </a:spcAft>
              <a:buClrTx/>
              <a:buSzTx/>
              <a:buNone/>
              <a:tabLst/>
              <a:defRPr/>
            </a:pPr>
            <a:r>
              <a:rPr kumimoji="0" lang="en-US" altLang="en-US" sz="4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t>
            </a:r>
            <a:r>
              <a:rPr kumimoji="0" lang="en-US" altLang="en-US" sz="44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STATE </a:t>
            </a:r>
            <a:r>
              <a:rPr kumimoji="0" lang="en-US" altLang="en-US"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came into full compliance on May 11, 2024</a:t>
            </a:r>
          </a:p>
        </p:txBody>
      </p:sp>
    </p:spTree>
    <p:extLst>
      <p:ext uri="{BB962C8B-B14F-4D97-AF65-F5344CB8AC3E}">
        <p14:creationId xmlns:p14="http://schemas.microsoft.com/office/powerpoint/2010/main" val="1191303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7528</TotalTime>
  <Words>964</Words>
  <Application>Microsoft Office PowerPoint</Application>
  <PresentationFormat>Widescreen</PresentationFormat>
  <Paragraphs>174</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Light</vt:lpstr>
      <vt:lpstr>Arial Narrow</vt:lpstr>
      <vt:lpstr>Avenir Medium</vt:lpstr>
      <vt:lpstr>Calibri</vt:lpstr>
      <vt:lpstr>Calibri Light</vt:lpstr>
      <vt:lpstr>Open Sans</vt:lpstr>
      <vt:lpstr>Wingdings</vt:lpstr>
      <vt:lpstr>Office Theme</vt:lpstr>
      <vt:lpstr>Statewide Transition Plan</vt:lpstr>
      <vt:lpstr>Our Mission</vt:lpstr>
      <vt:lpstr>Our Purpose</vt:lpstr>
      <vt:lpstr>PowerPoint Presentation</vt:lpstr>
      <vt:lpstr>PowerPoint Presentation</vt:lpstr>
      <vt:lpstr>PowerPoint Presentation</vt:lpstr>
      <vt:lpstr>PowerPoint Presentation</vt:lpstr>
      <vt:lpstr>PowerPoint Presentation</vt:lpstr>
      <vt:lpstr>PowerPoint Presentation</vt:lpstr>
      <vt:lpstr>Georgia’s Four Waiver Programs</vt:lpstr>
      <vt:lpstr>PowerPoint Presentation</vt:lpstr>
      <vt:lpstr>PowerPoint Presentation</vt:lpstr>
      <vt:lpstr>PowerPoint Presentation</vt:lpstr>
      <vt:lpstr>PowerPoint Presentation</vt:lpstr>
      <vt:lpstr>PowerPoint Presentation</vt:lpstr>
      <vt:lpstr>PowerPoint Presentation</vt:lpstr>
      <vt:lpstr>Questions hcbstransition.ga.gov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Name</dc:title>
  <dc:creator>Kasi Joyce Romo</dc:creator>
  <cp:lastModifiedBy>Cruce, Jada</cp:lastModifiedBy>
  <cp:revision>107</cp:revision>
  <cp:lastPrinted>2023-11-20T20:21:44Z</cp:lastPrinted>
  <dcterms:created xsi:type="dcterms:W3CDTF">2023-08-25T16:43:38Z</dcterms:created>
  <dcterms:modified xsi:type="dcterms:W3CDTF">2024-05-15T13:51:15Z</dcterms:modified>
</cp:coreProperties>
</file>