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6" r:id="rId3"/>
    <p:sldId id="262" r:id="rId4"/>
    <p:sldId id="269" r:id="rId5"/>
    <p:sldId id="270" r:id="rId6"/>
    <p:sldId id="271" r:id="rId7"/>
    <p:sldId id="273" r:id="rId8"/>
    <p:sldId id="276" r:id="rId9"/>
    <p:sldId id="277" r:id="rId10"/>
    <p:sldId id="288" r:id="rId11"/>
    <p:sldId id="284" r:id="rId12"/>
    <p:sldId id="279" r:id="rId13"/>
    <p:sldId id="280" r:id="rId14"/>
    <p:sldId id="282" r:id="rId15"/>
    <p:sldId id="290" r:id="rId16"/>
    <p:sldId id="291" r:id="rId17"/>
    <p:sldId id="293" r:id="rId18"/>
    <p:sldId id="292" r:id="rId19"/>
    <p:sldId id="27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34A877-BACC-F161-329E-8F78C673C4DD}" name="Graves, David" initials="GD" userId="S::david.graves@dch.ga.gov::f9a0d5cc-a003-4cf2-876c-3b6cd6e915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65D"/>
    <a:srgbClr val="ADCFDE"/>
    <a:srgbClr val="6C91C8"/>
    <a:srgbClr val="BBC8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2D310-B5BE-4EB0-BB61-4BCEE7DC4DE5}" v="2" dt="2024-03-19T14:25:30.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892" autoAdjust="0"/>
  </p:normalViewPr>
  <p:slideViewPr>
    <p:cSldViewPr snapToGrid="0">
      <p:cViewPr varScale="1">
        <p:scale>
          <a:sx n="62" d="100"/>
          <a:sy n="62" d="100"/>
        </p:scale>
        <p:origin x="8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5612FEF-9FD6-1347-B942-D86D4984147B}" type="datetimeFigureOut">
              <a:rPr lang="en-US" smtClean="0"/>
              <a:t>5/14/2024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49E114F-69F0-7B4A-B07E-9A2B2C570DCF}" type="slidenum">
              <a:rPr lang="en-US" smtClean="0"/>
              <a:t>‹#›</a:t>
            </a:fld>
            <a:endParaRPr lang="en-US" dirty="0"/>
          </a:p>
        </p:txBody>
      </p:sp>
    </p:spTree>
    <p:extLst>
      <p:ext uri="{BB962C8B-B14F-4D97-AF65-F5344CB8AC3E}">
        <p14:creationId xmlns:p14="http://schemas.microsoft.com/office/powerpoint/2010/main" val="164830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a:t>
            </a:fld>
            <a:endParaRPr lang="en-US" dirty="0"/>
          </a:p>
        </p:txBody>
      </p:sp>
    </p:spTree>
    <p:extLst>
      <p:ext uri="{BB962C8B-B14F-4D97-AF65-F5344CB8AC3E}">
        <p14:creationId xmlns:p14="http://schemas.microsoft.com/office/powerpoint/2010/main" val="46898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41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826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fld id="{649E114F-69F0-7B4A-B07E-9A2B2C570DCF}" type="slidenum">
              <a:rPr lang="en-US" smtClean="0"/>
              <a:t>12</a:t>
            </a:fld>
            <a:endParaRPr lang="en-US" dirty="0"/>
          </a:p>
        </p:txBody>
      </p:sp>
    </p:spTree>
    <p:extLst>
      <p:ext uri="{BB962C8B-B14F-4D97-AF65-F5344CB8AC3E}">
        <p14:creationId xmlns:p14="http://schemas.microsoft.com/office/powerpoint/2010/main" val="22806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3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850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9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75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BB55-ED0E-7DA1-BECB-5D862634F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EDEEC-C8CB-6498-1F02-55758E179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DB555-7BE4-1F3B-34D8-AFFA99EA071A}"/>
              </a:ext>
            </a:extLst>
          </p:cNvPr>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a:extLst>
              <a:ext uri="{FF2B5EF4-FFF2-40B4-BE49-F238E27FC236}">
                <a16:creationId xmlns:a16="http://schemas.microsoft.com/office/drawing/2014/main" id="{5D4B8D93-E79B-6D59-FA8B-44CCDAD89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558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19</a:t>
            </a:fld>
            <a:endParaRPr lang="en-US" dirty="0"/>
          </a:p>
        </p:txBody>
      </p:sp>
    </p:spTree>
    <p:extLst>
      <p:ext uri="{BB962C8B-B14F-4D97-AF65-F5344CB8AC3E}">
        <p14:creationId xmlns:p14="http://schemas.microsoft.com/office/powerpoint/2010/main" val="70855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6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58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4</a:t>
            </a:fld>
            <a:endParaRPr lang="en-US" dirty="0"/>
          </a:p>
        </p:txBody>
      </p:sp>
    </p:spTree>
    <p:extLst>
      <p:ext uri="{BB962C8B-B14F-4D97-AF65-F5344CB8AC3E}">
        <p14:creationId xmlns:p14="http://schemas.microsoft.com/office/powerpoint/2010/main" val="388960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assistance </a:t>
            </a:r>
          </a:p>
        </p:txBody>
      </p:sp>
      <p:sp>
        <p:nvSpPr>
          <p:cNvPr id="4" name="Slide Number Placeholder 3"/>
          <p:cNvSpPr>
            <a:spLocks noGrp="1"/>
          </p:cNvSpPr>
          <p:nvPr>
            <p:ph type="sldNum" sz="quarter" idx="5"/>
          </p:nvPr>
        </p:nvSpPr>
        <p:spPr/>
        <p:txBody>
          <a:bodyPr/>
          <a:lstStyle/>
          <a:p>
            <a:fld id="{649E114F-69F0-7B4A-B07E-9A2B2C570DCF}" type="slidenum">
              <a:rPr lang="en-US" smtClean="0"/>
              <a:t>5</a:t>
            </a:fld>
            <a:endParaRPr lang="en-US" dirty="0"/>
          </a:p>
        </p:txBody>
      </p:sp>
    </p:spTree>
    <p:extLst>
      <p:ext uri="{BB962C8B-B14F-4D97-AF65-F5344CB8AC3E}">
        <p14:creationId xmlns:p14="http://schemas.microsoft.com/office/powerpoint/2010/main" val="24520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6</a:t>
            </a:fld>
            <a:endParaRPr lang="en-US" dirty="0"/>
          </a:p>
        </p:txBody>
      </p:sp>
    </p:spTree>
    <p:extLst>
      <p:ext uri="{BB962C8B-B14F-4D97-AF65-F5344CB8AC3E}">
        <p14:creationId xmlns:p14="http://schemas.microsoft.com/office/powerpoint/2010/main" val="406599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7</a:t>
            </a:fld>
            <a:endParaRPr lang="en-US" dirty="0"/>
          </a:p>
        </p:txBody>
      </p:sp>
    </p:spTree>
    <p:extLst>
      <p:ext uri="{BB962C8B-B14F-4D97-AF65-F5344CB8AC3E}">
        <p14:creationId xmlns:p14="http://schemas.microsoft.com/office/powerpoint/2010/main" val="336802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This slide can be used for large bodies of text, graphics, or charts and other data.  </a:t>
            </a:r>
          </a:p>
          <a:p>
            <a:pPr marL="174708" indent="-174708">
              <a:buFontTx/>
              <a:buChar char="-"/>
            </a:pPr>
            <a:r>
              <a:rPr lang="en-US" dirty="0"/>
              <a:t>This slide can be duplicated as needed.</a:t>
            </a:r>
          </a:p>
          <a:p>
            <a:pPr marL="174708" indent="-174708" defTabSz="931774">
              <a:buFontTx/>
              <a:buChar char="-"/>
              <a:defRPr/>
            </a:pPr>
            <a:r>
              <a:rPr lang="en-US" dirty="0"/>
              <a:t>Replace image to your choosing, if you want</a:t>
            </a:r>
          </a:p>
        </p:txBody>
      </p:sp>
      <p:sp>
        <p:nvSpPr>
          <p:cNvPr id="4" name="Slide Number Placeholder 3"/>
          <p:cNvSpPr>
            <a:spLocks noGrp="1"/>
          </p:cNvSpPr>
          <p:nvPr>
            <p:ph type="sldNum" sz="quarter" idx="5"/>
          </p:nvPr>
        </p:nvSpPr>
        <p:spPr/>
        <p:txBody>
          <a:bodyPr/>
          <a:lstStyle/>
          <a:p>
            <a:fld id="{649E114F-69F0-7B4A-B07E-9A2B2C570DCF}" type="slidenum">
              <a:rPr lang="en-US" smtClean="0"/>
              <a:t>8</a:t>
            </a:fld>
            <a:endParaRPr lang="en-US" dirty="0"/>
          </a:p>
        </p:txBody>
      </p:sp>
    </p:spTree>
    <p:extLst>
      <p:ext uri="{BB962C8B-B14F-4D97-AF65-F5344CB8AC3E}">
        <p14:creationId xmlns:p14="http://schemas.microsoft.com/office/powerpoint/2010/main" val="2115329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1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3440-6EBF-E0B1-F2D3-49A208FC25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FADF9-5F23-B14F-1974-40EE37D42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B1900-DA49-6001-B35B-87162E1F2E95}"/>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5" name="Footer Placeholder 4">
            <a:extLst>
              <a:ext uri="{FF2B5EF4-FFF2-40B4-BE49-F238E27FC236}">
                <a16:creationId xmlns:a16="http://schemas.microsoft.com/office/drawing/2014/main" id="{C10D0263-0771-C6E3-B476-3DBB8CF0D1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A28D52-22BE-A7F5-3DFC-4F0FBB7D0EFD}"/>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38518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C6A7-DBC1-3364-6765-AEC25A563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A65D0-0E9F-7AF2-FE65-368DF6570D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648CE-91D3-7CC1-7BD2-6A56E1276BBD}"/>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5" name="Footer Placeholder 4">
            <a:extLst>
              <a:ext uri="{FF2B5EF4-FFF2-40B4-BE49-F238E27FC236}">
                <a16:creationId xmlns:a16="http://schemas.microsoft.com/office/drawing/2014/main" id="{48727BFD-D15C-C32A-7025-7365C0AF56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EAC7D7-9F01-CD6A-F46C-7BC334F63DAE}"/>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8161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DDEA04-62ED-0C9B-0E76-C867E8D9A1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C35081-E364-88E4-6AEF-7E39ECAD07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6A4DA-7F94-1AC9-E9CC-AD5244B2DCD4}"/>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5" name="Footer Placeholder 4">
            <a:extLst>
              <a:ext uri="{FF2B5EF4-FFF2-40B4-BE49-F238E27FC236}">
                <a16:creationId xmlns:a16="http://schemas.microsoft.com/office/drawing/2014/main" id="{D2DE0E3B-B681-1EC2-DBF6-5CDD7241DE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B625EE-09B9-2F30-1749-5D5352CD995D}"/>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468249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5829-B7A5-04CE-465E-9D4048BA2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821AB-2690-B0BB-6955-1C5553036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F2258-4392-E372-FF37-81F0EFABC0FF}"/>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5" name="Footer Placeholder 4">
            <a:extLst>
              <a:ext uri="{FF2B5EF4-FFF2-40B4-BE49-F238E27FC236}">
                <a16:creationId xmlns:a16="http://schemas.microsoft.com/office/drawing/2014/main" id="{E9B15A6D-D727-D73A-675C-BD13F14047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837AE9-5489-9908-3E57-EF0519ED3C1C}"/>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28776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C3AE-E293-763D-3B04-197F3B79E4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ABA168-B380-062F-0CCE-256C3C5DA8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C7CB6-4551-6675-9DC0-A23900B4DC71}"/>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5" name="Footer Placeholder 4">
            <a:extLst>
              <a:ext uri="{FF2B5EF4-FFF2-40B4-BE49-F238E27FC236}">
                <a16:creationId xmlns:a16="http://schemas.microsoft.com/office/drawing/2014/main" id="{469D9898-C8F1-2581-C72D-D49B8BCC4A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FAE35-9874-577B-6151-6C7C37C514C7}"/>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206915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2E4C-71AF-D80B-7E47-882677C784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956700-E987-5850-F19B-F6E71DA4C6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FC0DBA-ACA1-DA48-8ABC-88CFF024A6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E21E9-F928-D979-B10D-121763002429}"/>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6" name="Footer Placeholder 5">
            <a:extLst>
              <a:ext uri="{FF2B5EF4-FFF2-40B4-BE49-F238E27FC236}">
                <a16:creationId xmlns:a16="http://schemas.microsoft.com/office/drawing/2014/main" id="{7C5E3A00-584A-A82E-0352-E303EE89C1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381F5D-4CE8-FBA2-2435-626CF5067047}"/>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94456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26E1-F958-2493-4F77-3BFED57EB6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98944-981E-ADF2-9444-089CA2C668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3B5F3-D8F3-ED76-9BC5-F1F2A51A0F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A9130-F69E-513C-5B2C-075A4D434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237C9-0DB2-C82D-286A-F43EACBAE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638DB-2C65-705D-B525-DFF5EAD5E836}"/>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8" name="Footer Placeholder 7">
            <a:extLst>
              <a:ext uri="{FF2B5EF4-FFF2-40B4-BE49-F238E27FC236}">
                <a16:creationId xmlns:a16="http://schemas.microsoft.com/office/drawing/2014/main" id="{CF3B671B-3B48-D41A-6B7B-DBBF7183D2D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E662733-6100-3FE0-0A48-AEC77F1BCDC9}"/>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94112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63A9-2C27-EC69-B9DF-A372E58434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85EDF5-BE50-8910-358D-243A8A2DC8D0}"/>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4" name="Footer Placeholder 3">
            <a:extLst>
              <a:ext uri="{FF2B5EF4-FFF2-40B4-BE49-F238E27FC236}">
                <a16:creationId xmlns:a16="http://schemas.microsoft.com/office/drawing/2014/main" id="{E7BFC540-F6BD-E9CC-A5FE-BCEDFEF5C0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8F3D9-5177-3BBD-A5FA-B668CC5254DE}"/>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402375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CCE55-864C-BA69-5632-A0A500876337}"/>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3" name="Footer Placeholder 2">
            <a:extLst>
              <a:ext uri="{FF2B5EF4-FFF2-40B4-BE49-F238E27FC236}">
                <a16:creationId xmlns:a16="http://schemas.microsoft.com/office/drawing/2014/main" id="{E33272BD-08F5-A023-1534-3A2CA40DA5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104355-B7B7-B0CC-3B5F-E47B0D4CB9B9}"/>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63957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2323-D350-2D09-22FB-A7822EBBD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676ABE-51BA-06C6-C9B9-2E8E890CD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941568-47A7-F53C-EAD9-52B6308B7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D17E3-ABCC-8CF7-9335-FEFF5A33AE8C}"/>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6" name="Footer Placeholder 5">
            <a:extLst>
              <a:ext uri="{FF2B5EF4-FFF2-40B4-BE49-F238E27FC236}">
                <a16:creationId xmlns:a16="http://schemas.microsoft.com/office/drawing/2014/main" id="{C44CC1FD-FDB9-4AE8-1EE5-E6822F4684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70AC96-A0D5-68AE-13C5-116D06CC04C4}"/>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626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009B-2452-3FE6-E5D2-68330A86C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D6D082-5510-327D-4BF2-0F6A49A67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91EBD6-AD54-0C8C-7197-3DC8FC591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0E4B1-0696-6BE1-189E-4F9756216298}"/>
              </a:ext>
            </a:extLst>
          </p:cNvPr>
          <p:cNvSpPr>
            <a:spLocks noGrp="1"/>
          </p:cNvSpPr>
          <p:nvPr>
            <p:ph type="dt" sz="half" idx="10"/>
          </p:nvPr>
        </p:nvSpPr>
        <p:spPr/>
        <p:txBody>
          <a:bodyPr/>
          <a:lstStyle/>
          <a:p>
            <a:fld id="{C932468B-CC7B-994E-8B4F-D7F5140531D2}" type="datetimeFigureOut">
              <a:rPr lang="en-US" smtClean="0"/>
              <a:t>5/14/2024</a:t>
            </a:fld>
            <a:endParaRPr lang="en-US" dirty="0"/>
          </a:p>
        </p:txBody>
      </p:sp>
      <p:sp>
        <p:nvSpPr>
          <p:cNvPr id="6" name="Footer Placeholder 5">
            <a:extLst>
              <a:ext uri="{FF2B5EF4-FFF2-40B4-BE49-F238E27FC236}">
                <a16:creationId xmlns:a16="http://schemas.microsoft.com/office/drawing/2014/main" id="{51F3401B-268F-2676-E92E-CA229D6A5E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997744-E2E6-15FD-F86B-7A080AA837D6}"/>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59643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8BD6E-BFA6-B712-8825-505217EFC2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6BE97-344D-2F9B-123F-9FBEB1E56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B67A-8FF4-6DB4-3BE6-BCB38C6C4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2468B-CC7B-994E-8B4F-D7F5140531D2}" type="datetimeFigureOut">
              <a:rPr lang="en-US" smtClean="0"/>
              <a:t>5/14/2024</a:t>
            </a:fld>
            <a:endParaRPr lang="en-US" dirty="0"/>
          </a:p>
        </p:txBody>
      </p:sp>
      <p:sp>
        <p:nvSpPr>
          <p:cNvPr id="5" name="Footer Placeholder 4">
            <a:extLst>
              <a:ext uri="{FF2B5EF4-FFF2-40B4-BE49-F238E27FC236}">
                <a16:creationId xmlns:a16="http://schemas.microsoft.com/office/drawing/2014/main" id="{460ADF25-AEE1-7828-3F22-2565DD70B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D8340E-E9BD-3FFD-A606-94F57241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ECDDA-5576-1545-AD73-3A7ACD4CCB4B}" type="slidenum">
              <a:rPr lang="en-US" smtClean="0"/>
              <a:t>‹#›</a:t>
            </a:fld>
            <a:endParaRPr lang="en-US" dirty="0"/>
          </a:p>
        </p:txBody>
      </p:sp>
    </p:spTree>
    <p:extLst>
      <p:ext uri="{BB962C8B-B14F-4D97-AF65-F5344CB8AC3E}">
        <p14:creationId xmlns:p14="http://schemas.microsoft.com/office/powerpoint/2010/main" val="190606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5C8A44-DEE7-E54D-130E-9ECFD0B73812}"/>
              </a:ext>
            </a:extLst>
          </p:cNvPr>
          <p:cNvSpPr>
            <a:spLocks noGrp="1" noRot="1" noMove="1" noResize="1" noEditPoints="1" noAdjustHandles="1" noChangeArrowheads="1" noChangeShapeType="1"/>
          </p:cNvSpPr>
          <p:nvPr/>
        </p:nvSpPr>
        <p:spPr>
          <a:xfrm>
            <a:off x="6152818" y="123815"/>
            <a:ext cx="5876004" cy="6610369"/>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60F5F-D9C6-C6B5-2D97-17B93631599D}"/>
              </a:ext>
            </a:extLst>
          </p:cNvPr>
          <p:cNvSpPr>
            <a:spLocks noGrp="1" noRot="1" noMove="1" noResize="1" noEditPoints="1" noAdjustHandles="1" noChangeArrowheads="1" noChangeShapeType="1"/>
          </p:cNvSpPr>
          <p:nvPr>
            <p:ph type="ctrTitle"/>
          </p:nvPr>
        </p:nvSpPr>
        <p:spPr>
          <a:xfrm>
            <a:off x="244343" y="1573607"/>
            <a:ext cx="4883672" cy="1558435"/>
          </a:xfrm>
        </p:spPr>
        <p:txBody>
          <a:bodyPr>
            <a:normAutofit fontScale="90000"/>
          </a:bodyPr>
          <a:lstStyle/>
          <a:p>
            <a:pPr algn="l"/>
            <a:r>
              <a:rPr lang="en-US" sz="4800" dirty="0">
                <a:latin typeface="Avenir Medium" panose="02000503020000020003" pitchFamily="2" charset="0"/>
                <a:cs typeface="Calibri" panose="020F0502020204030204" pitchFamily="34" charset="0"/>
              </a:rPr>
              <a:t>Program of All-Inclusive Care for the Elderly (PACE)</a:t>
            </a:r>
          </a:p>
        </p:txBody>
      </p:sp>
      <p:sp>
        <p:nvSpPr>
          <p:cNvPr id="3" name="Subtitle 2">
            <a:extLst>
              <a:ext uri="{FF2B5EF4-FFF2-40B4-BE49-F238E27FC236}">
                <a16:creationId xmlns:a16="http://schemas.microsoft.com/office/drawing/2014/main" id="{7515EC30-F0F0-7A5F-671D-DF18169AC8E9}"/>
              </a:ext>
            </a:extLst>
          </p:cNvPr>
          <p:cNvSpPr>
            <a:spLocks noGrp="1" noRot="1" noMove="1" noResize="1" noEditPoints="1" noAdjustHandles="1" noChangeArrowheads="1" noChangeShapeType="1"/>
          </p:cNvSpPr>
          <p:nvPr>
            <p:ph type="subTitle" idx="1"/>
          </p:nvPr>
        </p:nvSpPr>
        <p:spPr>
          <a:xfrm>
            <a:off x="305889" y="3622309"/>
            <a:ext cx="4883672" cy="1846506"/>
          </a:xfrm>
        </p:spPr>
        <p:txBody>
          <a:bodyPr>
            <a:noAutofit/>
          </a:bodyPr>
          <a:lstStyle/>
          <a:p>
            <a:pPr algn="l">
              <a:lnSpc>
                <a:spcPct val="100000"/>
              </a:lnSpc>
            </a:pPr>
            <a:r>
              <a:rPr lang="en-US" dirty="0">
                <a:latin typeface="Avenir Medium" panose="02000503020000020003"/>
              </a:rPr>
              <a:t>Taesha Ward	</a:t>
            </a:r>
          </a:p>
          <a:p>
            <a:pPr algn="l">
              <a:lnSpc>
                <a:spcPct val="100000"/>
              </a:lnSpc>
            </a:pPr>
            <a:r>
              <a:rPr lang="en-US" dirty="0">
                <a:latin typeface="Avenir Medium" panose="02000503020000020003"/>
              </a:rPr>
              <a:t>Director of Program and Community Supports/MAP </a:t>
            </a:r>
          </a:p>
          <a:p>
            <a:pPr algn="l">
              <a:lnSpc>
                <a:spcPct val="100000"/>
              </a:lnSpc>
            </a:pPr>
            <a:r>
              <a:rPr lang="en-US" dirty="0">
                <a:latin typeface="Avenir Medium" panose="02000503020000020003"/>
              </a:rPr>
              <a:t>Georgia DCH</a:t>
            </a:r>
          </a:p>
        </p:txBody>
      </p:sp>
      <p:grpSp>
        <p:nvGrpSpPr>
          <p:cNvPr id="39" name="Group 38">
            <a:extLst>
              <a:ext uri="{FF2B5EF4-FFF2-40B4-BE49-F238E27FC236}">
                <a16:creationId xmlns:a16="http://schemas.microsoft.com/office/drawing/2014/main" id="{1588FAC7-8B38-0C63-E19C-1B1B64A94B7D}"/>
              </a:ext>
            </a:extLst>
          </p:cNvPr>
          <p:cNvGrpSpPr>
            <a:grpSpLocks noGrp="1" noUngrp="1" noRot="1" noMove="1" noResize="1"/>
          </p:cNvGrpSpPr>
          <p:nvPr/>
        </p:nvGrpSpPr>
        <p:grpSpPr>
          <a:xfrm>
            <a:off x="305889" y="5616386"/>
            <a:ext cx="3461836" cy="727504"/>
            <a:chOff x="452438" y="5890283"/>
            <a:chExt cx="3461836" cy="727504"/>
          </a:xfrm>
        </p:grpSpPr>
        <p:sp>
          <p:nvSpPr>
            <p:cNvPr id="22" name="Oval 21">
              <a:extLst>
                <a:ext uri="{FF2B5EF4-FFF2-40B4-BE49-F238E27FC236}">
                  <a16:creationId xmlns:a16="http://schemas.microsoft.com/office/drawing/2014/main" id="{A7225306-E46B-4F48-954A-8156ED8E87EB}"/>
                </a:ext>
              </a:extLst>
            </p:cNvPr>
            <p:cNvSpPr>
              <a:spLocks noGrp="1" noRot="1" noMove="1" noResize="1" noEditPoints="1" noAdjustHandles="1" noChangeArrowheads="1" noChangeShapeType="1"/>
            </p:cNvSpPr>
            <p:nvPr/>
          </p:nvSpPr>
          <p:spPr>
            <a:xfrm>
              <a:off x="3352800"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391D188-E68A-C7C2-D328-D5075DD1DFA9}"/>
                </a:ext>
              </a:extLst>
            </p:cNvPr>
            <p:cNvSpPr>
              <a:spLocks noGrp="1" noRot="1" noMove="1" noResize="1" noEditPoints="1" noAdjustHandles="1" noChangeArrowheads="1" noChangeShapeType="1"/>
            </p:cNvSpPr>
            <p:nvPr/>
          </p:nvSpPr>
          <p:spPr>
            <a:xfrm>
              <a:off x="452438"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BAB6F74-5182-6698-31FF-B2A9793D4143}"/>
                </a:ext>
              </a:extLst>
            </p:cNvPr>
            <p:cNvSpPr>
              <a:spLocks noGrp="1" noRot="1" noMove="1" noResize="1" noEditPoints="1" noAdjustHandles="1" noChangeArrowheads="1" noChangeShapeType="1"/>
            </p:cNvSpPr>
            <p:nvPr/>
          </p:nvSpPr>
          <p:spPr>
            <a:xfrm>
              <a:off x="733175" y="5890283"/>
              <a:ext cx="2900362" cy="727504"/>
            </a:xfrm>
            <a:prstGeom prst="rect">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latin typeface="Avenir Medium" panose="02000503020000020003"/>
              </a:endParaRPr>
            </a:p>
          </p:txBody>
        </p:sp>
      </p:grpSp>
      <p:sp>
        <p:nvSpPr>
          <p:cNvPr id="24" name="Rectangle 23">
            <a:extLst>
              <a:ext uri="{FF2B5EF4-FFF2-40B4-BE49-F238E27FC236}">
                <a16:creationId xmlns:a16="http://schemas.microsoft.com/office/drawing/2014/main" id="{21EA28D4-7363-03FC-3408-1CA58F25DF48}"/>
              </a:ext>
            </a:extLst>
          </p:cNvPr>
          <p:cNvSpPr>
            <a:spLocks noGrp="1" noRot="1" noMove="1" noResize="1" noEditPoints="1" noAdjustHandles="1" noChangeArrowheads="1" noChangeShapeType="1"/>
          </p:cNvSpPr>
          <p:nvPr/>
        </p:nvSpPr>
        <p:spPr>
          <a:xfrm>
            <a:off x="7808445" y="4361388"/>
            <a:ext cx="2684867" cy="2180089"/>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83D84B29-8C3E-FA5D-F496-F5134AE651EE}"/>
              </a:ext>
            </a:extLst>
          </p:cNvPr>
          <p:cNvPicPr>
            <a:picLocks noGrp="1" noRot="1" noChangeAspect="1" noMove="1" noResize="1" noEditPoints="1" noAdjustHandles="1" noChangeArrowheads="1" noChangeShapeType="1" noCrop="1"/>
          </p:cNvPicPr>
          <p:nvPr/>
        </p:nvPicPr>
        <p:blipFill>
          <a:blip r:embed="rId3"/>
          <a:stretch>
            <a:fillRect/>
          </a:stretch>
        </p:blipFill>
        <p:spPr>
          <a:xfrm>
            <a:off x="163178" y="169216"/>
            <a:ext cx="2788864" cy="643584"/>
          </a:xfrm>
          <a:prstGeom prst="rect">
            <a:avLst/>
          </a:prstGeom>
        </p:spPr>
      </p:pic>
      <p:sp>
        <p:nvSpPr>
          <p:cNvPr id="8" name="Rectangle 7">
            <a:extLst>
              <a:ext uri="{FF2B5EF4-FFF2-40B4-BE49-F238E27FC236}">
                <a16:creationId xmlns:a16="http://schemas.microsoft.com/office/drawing/2014/main" id="{9625C2B2-0E17-1407-EA84-1CBFFC69EB32}"/>
              </a:ext>
            </a:extLst>
          </p:cNvPr>
          <p:cNvSpPr>
            <a:spLocks noGrp="1" noRot="1" noMove="1" noResize="1" noEditPoints="1" noAdjustHandles="1" noChangeArrowheads="1" noChangeShapeType="1"/>
          </p:cNvSpPr>
          <p:nvPr/>
        </p:nvSpPr>
        <p:spPr>
          <a:xfrm>
            <a:off x="7808445" y="228119"/>
            <a:ext cx="2698625" cy="1048688"/>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ouple of puzzle pieces with sunset in the background&#10;&#10;Description automatically generated">
            <a:extLst>
              <a:ext uri="{FF2B5EF4-FFF2-40B4-BE49-F238E27FC236}">
                <a16:creationId xmlns:a16="http://schemas.microsoft.com/office/drawing/2014/main" id="{83CF3AA3-94A3-A976-2CA8-61D733B07DBD}"/>
              </a:ext>
            </a:extLst>
          </p:cNvPr>
          <p:cNvPicPr>
            <a:picLocks noGrp="1" noRot="1" noChangeAspect="1" noMove="1" noResize="1" noEditPoints="1" noAdjustHandles="1" noChangeArrowheads="1" noChangeShapeType="1" noCrop="1"/>
          </p:cNvPicPr>
          <p:nvPr/>
        </p:nvPicPr>
        <p:blipFill>
          <a:blip r:embed="rId4"/>
          <a:stretch>
            <a:fillRect/>
          </a:stretch>
        </p:blipFill>
        <p:spPr>
          <a:xfrm>
            <a:off x="7032248" y="1434590"/>
            <a:ext cx="4223917" cy="2715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CD04ADEA-E1DA-798F-4736-A2003838608E}"/>
              </a:ext>
            </a:extLst>
          </p:cNvPr>
          <p:cNvGrpSpPr>
            <a:grpSpLocks noGrp="1" noUngrp="1" noRot="1" noMove="1" noResize="1"/>
          </p:cNvGrpSpPr>
          <p:nvPr/>
        </p:nvGrpSpPr>
        <p:grpSpPr>
          <a:xfrm>
            <a:off x="6388350" y="5553827"/>
            <a:ext cx="1159987" cy="1059357"/>
            <a:chOff x="5806121" y="5776504"/>
            <a:chExt cx="1159987" cy="1059357"/>
          </a:xfrm>
        </p:grpSpPr>
        <p:cxnSp>
          <p:nvCxnSpPr>
            <p:cNvPr id="5" name="Straight Connector 4">
              <a:extLst>
                <a:ext uri="{FF2B5EF4-FFF2-40B4-BE49-F238E27FC236}">
                  <a16:creationId xmlns:a16="http://schemas.microsoft.com/office/drawing/2014/main" id="{26C5F420-C323-A305-8DF7-C3874287AFC9}"/>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5CB89E-DB6D-5F77-F6D0-AA247DA67A14}"/>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CF4538-C438-09CD-6EFD-8BAA6F79E17F}"/>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10ACE5-1A57-59FE-411E-2010703220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2A350F-8A7B-F326-1A00-629C800C3DA5}"/>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E2A899-8565-FAB1-E7A3-111B3706E55F}"/>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7E904-7063-EC8C-2FED-DA03B7CB55BA}"/>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9D816F-B160-6D43-99EF-4D2BC7C6616C}"/>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F676193-63F9-4C75-7C62-EB6661992ADA}"/>
              </a:ext>
            </a:extLst>
          </p:cNvPr>
          <p:cNvGrpSpPr>
            <a:grpSpLocks noGrp="1" noUngrp="1" noRot="1" noMove="1" noResize="1"/>
          </p:cNvGrpSpPr>
          <p:nvPr/>
        </p:nvGrpSpPr>
        <p:grpSpPr>
          <a:xfrm>
            <a:off x="10749787" y="261617"/>
            <a:ext cx="1159987" cy="1064484"/>
            <a:chOff x="10749787" y="200073"/>
            <a:chExt cx="1159987" cy="1064484"/>
          </a:xfrm>
        </p:grpSpPr>
        <p:cxnSp>
          <p:nvCxnSpPr>
            <p:cNvPr id="61" name="Straight Connector 60">
              <a:extLst>
                <a:ext uri="{FF2B5EF4-FFF2-40B4-BE49-F238E27FC236}">
                  <a16:creationId xmlns:a16="http://schemas.microsoft.com/office/drawing/2014/main" id="{304DE5FB-3978-AC68-9597-9FFB837FC037}"/>
                </a:ext>
              </a:extLst>
            </p:cNvPr>
            <p:cNvCxnSpPr>
              <a:cxnSpLocks noGrp="1" noRot="1" noMove="1" noResize="1" noEditPoints="1" noAdjustHandles="1" noChangeArrowheads="1" noChangeShapeType="1"/>
            </p:cNvCxnSpPr>
            <p:nvPr/>
          </p:nvCxnSpPr>
          <p:spPr>
            <a:xfrm>
              <a:off x="11909774" y="21253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5D49298-A171-9F08-71D9-9F5238531B6B}"/>
                </a:ext>
              </a:extLst>
            </p:cNvPr>
            <p:cNvCxnSpPr>
              <a:cxnSpLocks noGrp="1" noRot="1" noMove="1" noResize="1" noEditPoints="1" noAdjustHandles="1" noChangeArrowheads="1" noChangeShapeType="1"/>
            </p:cNvCxnSpPr>
            <p:nvPr/>
          </p:nvCxnSpPr>
          <p:spPr>
            <a:xfrm>
              <a:off x="11742860" y="208867"/>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8BF8EB0-08F1-F57E-C8A0-446F93CB0D8E}"/>
                </a:ext>
              </a:extLst>
            </p:cNvPr>
            <p:cNvCxnSpPr>
              <a:cxnSpLocks noGrp="1" noRot="1" noMove="1" noResize="1" noEditPoints="1" noAdjustHandles="1" noChangeArrowheads="1" noChangeShapeType="1"/>
            </p:cNvCxnSpPr>
            <p:nvPr/>
          </p:nvCxnSpPr>
          <p:spPr>
            <a:xfrm>
              <a:off x="11578416" y="20886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5D437D4-0944-13F2-4D05-7A9E1FFFE202}"/>
                </a:ext>
              </a:extLst>
            </p:cNvPr>
            <p:cNvCxnSpPr>
              <a:cxnSpLocks noGrp="1" noRot="1" noMove="1" noResize="1" noEditPoints="1" noAdjustHandles="1" noChangeArrowheads="1" noChangeShapeType="1"/>
            </p:cNvCxnSpPr>
            <p:nvPr/>
          </p:nvCxnSpPr>
          <p:spPr>
            <a:xfrm>
              <a:off x="11409959" y="200073"/>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3FF6DD-B085-82FD-966D-36F28832F67E}"/>
                </a:ext>
              </a:extLst>
            </p:cNvPr>
            <p:cNvCxnSpPr>
              <a:cxnSpLocks noGrp="1" noRot="1" noMove="1" noResize="1" noEditPoints="1" noAdjustHandles="1" noChangeArrowheads="1" noChangeShapeType="1"/>
            </p:cNvCxnSpPr>
            <p:nvPr/>
          </p:nvCxnSpPr>
          <p:spPr>
            <a:xfrm>
              <a:off x="11249602" y="20886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1B45EC-6E6B-1D8A-D41A-780C76E71437}"/>
                </a:ext>
              </a:extLst>
            </p:cNvPr>
            <p:cNvCxnSpPr>
              <a:cxnSpLocks noGrp="1" noRot="1" noMove="1" noResize="1" noEditPoints="1" noAdjustHandles="1" noChangeArrowheads="1" noChangeShapeType="1"/>
            </p:cNvCxnSpPr>
            <p:nvPr/>
          </p:nvCxnSpPr>
          <p:spPr>
            <a:xfrm>
              <a:off x="11082688" y="205202"/>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F350C1-034A-AE84-7010-70EC9DF4FABF}"/>
                </a:ext>
              </a:extLst>
            </p:cNvPr>
            <p:cNvCxnSpPr>
              <a:cxnSpLocks noGrp="1" noRot="1" noMove="1" noResize="1" noEditPoints="1" noAdjustHandles="1" noChangeArrowheads="1" noChangeShapeType="1"/>
            </p:cNvCxnSpPr>
            <p:nvPr/>
          </p:nvCxnSpPr>
          <p:spPr>
            <a:xfrm>
              <a:off x="10918244" y="20520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157EF84-46CB-CA37-C9DE-FEF42FC05E3E}"/>
                </a:ext>
              </a:extLst>
            </p:cNvPr>
            <p:cNvCxnSpPr>
              <a:cxnSpLocks noGrp="1" noRot="1" noMove="1" noResize="1" noEditPoints="1" noAdjustHandles="1" noChangeArrowheads="1" noChangeShapeType="1"/>
            </p:cNvCxnSpPr>
            <p:nvPr/>
          </p:nvCxnSpPr>
          <p:spPr>
            <a:xfrm>
              <a:off x="10749787" y="20520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349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189199" y="1179160"/>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2534774" y="2766770"/>
            <a:ext cx="6702812" cy="1324459"/>
          </a:xfrm>
        </p:spPr>
        <p:txBody>
          <a:bodyPr>
            <a:noAutofit/>
          </a:bodyPr>
          <a:lstStyle/>
          <a:p>
            <a:pPr marL="342900" indent="-342900" algn="ctr" eaLnBrk="1" hangingPunct="1">
              <a:spcBef>
                <a:spcPct val="20000"/>
              </a:spcBef>
              <a:defRPr/>
            </a:pPr>
            <a:r>
              <a:rPr lang="en-US" sz="4800" kern="0" dirty="0">
                <a:solidFill>
                  <a:srgbClr val="000000"/>
                </a:solidFill>
                <a:latin typeface="Arial Narrow"/>
              </a:rPr>
              <a:t>DCH Assessment of PACE Program Implementation</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49" y="232123"/>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0" y="6055909"/>
            <a:ext cx="1159987" cy="718810"/>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0" y="232123"/>
            <a:ext cx="1159987" cy="718810"/>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D3D2DD5E-E674-B84D-97D8-EFA82CEBD561}"/>
              </a:ext>
            </a:extLst>
          </p:cNvPr>
          <p:cNvSpPr/>
          <p:nvPr/>
        </p:nvSpPr>
        <p:spPr>
          <a:xfrm>
            <a:off x="189199" y="5400470"/>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07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8A7F69-F2BE-3ED6-1943-E1C8BFDE308F}"/>
              </a:ext>
            </a:extLst>
          </p:cNvPr>
          <p:cNvSpPr txBox="1"/>
          <p:nvPr/>
        </p:nvSpPr>
        <p:spPr>
          <a:xfrm>
            <a:off x="11214931" y="6338079"/>
            <a:ext cx="9042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Light" pitchFamily="2" charset="77"/>
                <a:ea typeface="+mn-ea"/>
                <a:cs typeface="+mn-cs"/>
              </a:rPr>
              <a:t>9</a:t>
            </a: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2730967"/>
            <a:ext cx="11235757" cy="442188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n-US" sz="3800" dirty="0"/>
              <a:t>The Department of Community Health shall conduct a needs assessment on the establishment of one or more Programs of All-Inclusive Care for the Elderly (PACE) programs.”</a:t>
            </a:r>
            <a:endParaRPr lang="en-US" sz="6400" kern="0" dirty="0">
              <a:solidFill>
                <a:srgbClr val="000000"/>
              </a:solidFill>
              <a:latin typeface="Open Sans"/>
              <a:ea typeface="Verdana" panose="020B0604030504040204" pitchFamily="34" charset="0"/>
              <a:cs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7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DE4B139-A74D-9802-B6C0-AC4AC99DE226}"/>
              </a:ext>
            </a:extLst>
          </p:cNvPr>
          <p:cNvSpPr txBox="1"/>
          <p:nvPr/>
        </p:nvSpPr>
        <p:spPr>
          <a:xfrm>
            <a:off x="340122" y="1045571"/>
            <a:ext cx="1087480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t>The 2024 Appropriations Act directed DCH to conduct a needs assessment of PACE.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Background: HB 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902664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E8A7F69-F2BE-3ED6-1943-E1C8BFDE308F}"/>
              </a:ext>
            </a:extLst>
          </p:cNvPr>
          <p:cNvSpPr txBox="1"/>
          <p:nvPr/>
        </p:nvSpPr>
        <p:spPr>
          <a:xfrm>
            <a:off x="11214931" y="6338079"/>
            <a:ext cx="904267" cy="369332"/>
          </a:xfrm>
          <a:prstGeom prst="rect">
            <a:avLst/>
          </a:prstGeom>
          <a:noFill/>
        </p:spPr>
        <p:txBody>
          <a:bodyPr wrap="square" rtlCol="0">
            <a:spAutoFit/>
          </a:bodyPr>
          <a:lstStyle/>
          <a:p>
            <a:pPr algn="ctr"/>
            <a:r>
              <a:rPr lang="en-US" dirty="0">
                <a:latin typeface="Arial Light" pitchFamily="2" charset="77"/>
              </a:rPr>
              <a:t>7</a:t>
            </a: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431307" y="1921267"/>
            <a:ext cx="11235757" cy="45926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DCH staff contacted and met with the National Pace Association staff.</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DCH contacted and met with interested providers.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DCH contacted and met with representatives for North Carolina and South Carolina.  </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DCH reviewed estimates of potential members who could be served</a:t>
            </a:r>
            <a:endParaRPr lang="en-US" sz="6000" dirty="0">
              <a:latin typeface="Arial" panose="020B0604020202020204" pitchFamily="34" charset="0"/>
              <a:cs typeface="Arial" panose="020B0604020202020204" pitchFamily="34" charset="0"/>
            </a:endParaRPr>
          </a:p>
          <a:p>
            <a:pPr lvl="1" algn="l">
              <a:lnSpc>
                <a:spcPct val="100000"/>
              </a:lnSpc>
            </a:pP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DCH Assessment Actions </a:t>
            </a: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889531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431307" y="2091989"/>
            <a:ext cx="11235757" cy="442188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Providers showed interest in Fulton and Dekalb Counties (metro Atlanta), Bibb County (Macon), and Chatham County (Savannah).</a:t>
            </a:r>
          </a:p>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PACE programs typically revolve around a 10,000 square foot facility serving individuals in a 50-mile radius.</a:t>
            </a:r>
          </a:p>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Each facility serves 100 to 250 members.</a:t>
            </a:r>
          </a:p>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Members visit center multiple times weekly.</a:t>
            </a:r>
          </a:p>
          <a:p>
            <a:pPr marR="0" lvl="0" algn="l" defTabSz="914400" rtl="0" eaLnBrk="1" fontAlgn="auto" latinLnBrk="0" hangingPunct="1">
              <a:lnSpc>
                <a:spcPct val="100000"/>
              </a:lnSpc>
              <a:spcBef>
                <a:spcPts val="1000"/>
              </a:spcBef>
              <a:spcAft>
                <a:spcPts val="0"/>
              </a:spcAft>
              <a:buClrTx/>
              <a:buSzTx/>
              <a:tabLst/>
              <a:defRPr/>
            </a:pPr>
            <a:endParaRPr lang="en-US" sz="72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r>
              <a:rPr kumimoji="0" lang="en-US" sz="7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733221" y="193729"/>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venir Medium" panose="02000503020000020003" pitchFamily="2" charset="0"/>
              </a:rPr>
              <a:t>Assessment Notes</a:t>
            </a: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195416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1589413"/>
            <a:ext cx="11235757" cy="442188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DCH asked the National Pace Association to do a viability check on the counties of Fulton, Dekalb, Chatham, and Bibb given the provider interest in those areas. </a:t>
            </a:r>
          </a:p>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Additionally, one national PACE provider provided their industry assessment of viability for these counties and a number of other metro areas within Georgia.</a:t>
            </a:r>
          </a:p>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National PACE staff estimates a center needs 100 members to remain financially viable.</a:t>
            </a: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6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Assessment of Viability in GA Counties </a:t>
            </a: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241395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1589413"/>
            <a:ext cx="11235757" cy="442188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DCH reviewed the potential number of new nursing facility entrants versus eligibility for PACE for those members.  Enrollment into PACE typically runs between 10 and 15 percent of those eligible.  </a:t>
            </a:r>
          </a:p>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DCH assessed the highest viability is in Fulton and Dekalb, but Bibb and Chatham also have viability.</a:t>
            </a:r>
          </a:p>
          <a:p>
            <a:pPr marL="342900" marR="0" lvl="0" indent="-342900" algn="l" defTabSz="914400" rtl="0" eaLnBrk="0" fontAlgn="base" latinLnBrk="0" hangingPunct="0">
              <a:lnSpc>
                <a:spcPct val="170000"/>
              </a:lnSpc>
              <a:spcBef>
                <a:spcPct val="20000"/>
              </a:spcBef>
              <a:spcAft>
                <a:spcPct val="0"/>
              </a:spcAft>
              <a:buClrTx/>
              <a:buSzTx/>
              <a:buFontTx/>
              <a:buChar char="•"/>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Utilizing the national provider industry estimate of other GA counties there was viability as well in Richmond, Gwinnett, Muscogee and Cobb.</a:t>
            </a:r>
          </a:p>
          <a:p>
            <a:pPr marL="342900" marR="0" lvl="0" indent="-342900" algn="l" defTabSz="914400" rtl="0" eaLnBrk="1" fontAlgn="auto" latinLnBrk="0" hangingPunct="1">
              <a:lnSpc>
                <a:spcPct val="170000"/>
              </a:lnSpc>
              <a:spcBef>
                <a:spcPts val="1000"/>
              </a:spcBef>
              <a:spcAft>
                <a:spcPts val="0"/>
              </a:spcAft>
              <a:buClrTx/>
              <a:buSzTx/>
              <a:buFont typeface="Wingdings" panose="05000000000000000000" pitchFamily="2" charset="2"/>
              <a:buChar char="Ø"/>
              <a:tabLst/>
              <a:defRPr/>
            </a:pPr>
            <a:endParaRPr lang="en-US" sz="96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Assessment of Viability in GA Counties </a:t>
            </a: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81013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1589413"/>
            <a:ext cx="11235757" cy="442188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43000" marR="0" lvl="0" indent="-11430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lang="en-US" sz="9600" dirty="0">
                <a:solidFill>
                  <a:prstClr val="black"/>
                </a:solidFill>
                <a:latin typeface="Arial" panose="020B0604020202020204" pitchFamily="34" charset="0"/>
                <a:cs typeface="Arial" panose="020B0604020202020204" pitchFamily="34" charset="0"/>
              </a:rPr>
              <a:t>DCH pursued legislation, House Bill 1078, during the 2024 legislation session which would permit DCH to establish and implement PACE in Georgia. </a:t>
            </a:r>
          </a:p>
          <a:p>
            <a:pPr marL="1143000" marR="0" lvl="0" indent="-11430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lang="en-US" sz="9600" dirty="0">
                <a:solidFill>
                  <a:prstClr val="black"/>
                </a:solidFill>
                <a:latin typeface="Arial" panose="020B0604020202020204" pitchFamily="34" charset="0"/>
                <a:cs typeface="Arial" panose="020B0604020202020204" pitchFamily="34" charset="0"/>
              </a:rPr>
              <a:t>HB 1078, sponsored by Representative Jesse </a:t>
            </a:r>
            <a:r>
              <a:rPr lang="en-US" sz="9600" dirty="0" err="1">
                <a:solidFill>
                  <a:prstClr val="black"/>
                </a:solidFill>
                <a:latin typeface="Arial" panose="020B0604020202020204" pitchFamily="34" charset="0"/>
                <a:cs typeface="Arial" panose="020B0604020202020204" pitchFamily="34" charset="0"/>
              </a:rPr>
              <a:t>Petrea</a:t>
            </a:r>
            <a:r>
              <a:rPr lang="en-US" sz="9600" dirty="0">
                <a:solidFill>
                  <a:prstClr val="black"/>
                </a:solidFill>
                <a:latin typeface="Arial" panose="020B0604020202020204" pitchFamily="34" charset="0"/>
                <a:cs typeface="Arial" panose="020B0604020202020204" pitchFamily="34" charset="0"/>
              </a:rPr>
              <a:t> and carried in the Senate by Senator Ben Watson, has passed both the House and the Senate and is currently awaiting the Governor’s signature.</a:t>
            </a:r>
          </a:p>
          <a:p>
            <a:pPr marL="1143000" marR="0" lvl="0" indent="-11430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lang="en-US" sz="96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Legislative Action</a:t>
            </a: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267421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C31A-4A06-742A-FE38-6D2F86B5678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11EC0D9-300C-D621-F669-688251541DFE}"/>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789E6478-0472-3C3A-78A0-908535CABCCB}"/>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F54A9EBA-7294-EF6F-81CF-4854EBA599FD}"/>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FEDEB949-2F46-B63D-57C3-1AB37B61C6E0}"/>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2C269FBB-215C-5C7F-B059-DD482DE9D297}"/>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03DE8148-A4EC-6861-4E8F-A2FC58555138}"/>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2A84B917-BFC5-8AC1-BA3F-06BDA614A785}"/>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E8CF2E61-CA8D-E549-6415-714CB105B488}"/>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D04C8B55-4C41-4636-71F5-8965E8057CA1}"/>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32319313-ED6A-0D53-5229-976C1BE01D79}"/>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2A0FBA40-07DA-0BB5-0016-EBB99DD63CBA}"/>
              </a:ext>
            </a:extLst>
          </p:cNvPr>
          <p:cNvSpPr txBox="1">
            <a:spLocks/>
          </p:cNvSpPr>
          <p:nvPr/>
        </p:nvSpPr>
        <p:spPr>
          <a:xfrm>
            <a:off x="373118" y="1284613"/>
            <a:ext cx="11235757" cy="4968234"/>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43000" marR="0" lvl="0" indent="-11430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lang="en-US" sz="9600" dirty="0">
                <a:solidFill>
                  <a:prstClr val="black"/>
                </a:solidFill>
                <a:latin typeface="Arial" panose="020B0604020202020204" pitchFamily="34" charset="0"/>
                <a:cs typeface="Arial" panose="020B0604020202020204" pitchFamily="34" charset="0"/>
              </a:rPr>
              <a:t>The Amended Fiscal Year 2024 budget, signed by Governor Kemp on 2/29/2024,  includes language and $2 million total in funding for DCH to provide grants to non-profit PACE providers. </a:t>
            </a:r>
          </a:p>
          <a:p>
            <a:pPr marL="1143000" marR="0" lvl="0" indent="-11430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lang="en-US" sz="9600" dirty="0">
                <a:solidFill>
                  <a:prstClr val="black"/>
                </a:solidFill>
                <a:latin typeface="Arial" panose="020B0604020202020204" pitchFamily="34" charset="0"/>
                <a:cs typeface="Arial" panose="020B0604020202020204" pitchFamily="34" charset="0"/>
              </a:rPr>
              <a:t>“Increase funds for one-time grants up to $500,000 for the development of nonprofit Programs of All-Inclusive Care (PACE) to provide home and community-based services.” </a:t>
            </a:r>
          </a:p>
          <a:p>
            <a:pPr marL="1143000" marR="0" lvl="0" indent="-11430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lang="en-US" sz="9600" dirty="0">
                <a:solidFill>
                  <a:prstClr val="black"/>
                </a:solidFill>
                <a:latin typeface="Arial" panose="020B0604020202020204" pitchFamily="34" charset="0"/>
                <a:cs typeface="Arial" panose="020B0604020202020204" pitchFamily="34" charset="0"/>
              </a:rPr>
              <a:t>This funding will allow DCH to provide grants to up to four grants of $500,000 to potential non-profit PACE providers.</a:t>
            </a:r>
            <a:endParaRPr lang="en-US" sz="8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3091E03-8FD5-0B21-8368-A6F805C817B6}"/>
              </a:ext>
            </a:extLst>
          </p:cNvPr>
          <p:cNvSpPr txBox="1"/>
          <p:nvPr/>
        </p:nvSpPr>
        <p:spPr>
          <a:xfrm>
            <a:off x="2458083" y="189687"/>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venir Medium" panose="02000503020000020003" pitchFamily="2" charset="0"/>
              </a:rPr>
              <a:t>Grant Program for Non-Profit Providers </a:t>
            </a: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C58DC4A9-6370-D203-1A88-F879DFD9ED39}"/>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43038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420426" y="1177987"/>
            <a:ext cx="11188448" cy="5185895"/>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70000"/>
              </a:lnSpc>
              <a:buFont typeface="Arial Narrow" panose="020B0606020202030204" pitchFamily="34" charset="0"/>
              <a:buAutoNum type="arabicPeriod"/>
            </a:pPr>
            <a:r>
              <a:rPr lang="en-US" altLang="en-US" sz="8000" dirty="0">
                <a:latin typeface="Arial" panose="020B0604020202020204" pitchFamily="34" charset="0"/>
                <a:cs typeface="Arial" panose="020B0604020202020204" pitchFamily="34" charset="0"/>
              </a:rPr>
              <a:t>Development of PACE program policies.</a:t>
            </a:r>
          </a:p>
          <a:p>
            <a:pPr marL="514350" indent="-514350" algn="l">
              <a:lnSpc>
                <a:spcPct val="170000"/>
              </a:lnSpc>
              <a:buFont typeface="Arial Narrow" panose="020B0606020202030204" pitchFamily="34" charset="0"/>
              <a:buAutoNum type="arabicPeriod"/>
            </a:pPr>
            <a:r>
              <a:rPr lang="en-US" altLang="en-US" sz="8000" dirty="0">
                <a:latin typeface="Arial" panose="020B0604020202020204" pitchFamily="34" charset="0"/>
                <a:cs typeface="Arial" panose="020B0604020202020204" pitchFamily="34" charset="0"/>
              </a:rPr>
              <a:t>Development of per diem rates.</a:t>
            </a:r>
          </a:p>
          <a:p>
            <a:pPr marL="514350" indent="-514350" algn="l">
              <a:lnSpc>
                <a:spcPct val="170000"/>
              </a:lnSpc>
              <a:buFont typeface="Arial Narrow" panose="020B0606020202030204" pitchFamily="34" charset="0"/>
              <a:buAutoNum type="arabicPeriod"/>
            </a:pPr>
            <a:r>
              <a:rPr lang="en-US" altLang="en-US" sz="8000" dirty="0">
                <a:latin typeface="Arial" panose="020B0604020202020204" pitchFamily="34" charset="0"/>
                <a:cs typeface="Arial" panose="020B0604020202020204" pitchFamily="34" charset="0"/>
              </a:rPr>
              <a:t>Submission of State Plan Amendment to Centers for Medicare and Medicaid Services (CMS) that includes areas of coverage.</a:t>
            </a:r>
          </a:p>
          <a:p>
            <a:pPr marL="514350" indent="-514350" algn="l">
              <a:lnSpc>
                <a:spcPct val="170000"/>
              </a:lnSpc>
              <a:buFont typeface="Arial Narrow" panose="020B0606020202030204" pitchFamily="34" charset="0"/>
              <a:buAutoNum type="arabicPeriod"/>
            </a:pPr>
            <a:r>
              <a:rPr lang="en-US" altLang="en-US" sz="8000" dirty="0">
                <a:latin typeface="Arial" panose="020B0604020202020204" pitchFamily="34" charset="0"/>
                <a:cs typeface="Arial" panose="020B0604020202020204" pitchFamily="34" charset="0"/>
              </a:rPr>
              <a:t>Contract with each provider and CMS.</a:t>
            </a:r>
          </a:p>
          <a:p>
            <a:pPr marL="514350" indent="-514350" algn="l">
              <a:lnSpc>
                <a:spcPct val="170000"/>
              </a:lnSpc>
              <a:buFont typeface="Arial Narrow" panose="020B0606020202030204" pitchFamily="34" charset="0"/>
              <a:buAutoNum type="arabicPeriod"/>
            </a:pPr>
            <a:r>
              <a:rPr lang="en-US" altLang="en-US" sz="8000" dirty="0">
                <a:latin typeface="Arial" panose="020B0604020202020204" pitchFamily="34" charset="0"/>
                <a:cs typeface="Arial" panose="020B0604020202020204" pitchFamily="34" charset="0"/>
              </a:rPr>
              <a:t>Establish new eligibility aid category for Medicaid.</a:t>
            </a:r>
          </a:p>
          <a:p>
            <a:pPr marL="514350" indent="-514350" algn="l">
              <a:lnSpc>
                <a:spcPct val="170000"/>
              </a:lnSpc>
              <a:buFont typeface="Arial Narrow" panose="020B0606020202030204" pitchFamily="34" charset="0"/>
              <a:buAutoNum type="arabicPeriod"/>
            </a:pPr>
            <a:r>
              <a:rPr lang="en-US" altLang="en-US" sz="8000" dirty="0">
                <a:latin typeface="Arial" panose="020B0604020202020204" pitchFamily="34" charset="0"/>
                <a:cs typeface="Arial" panose="020B0604020202020204" pitchFamily="34" charset="0"/>
              </a:rPr>
              <a:t>Configure GAMMIS for payment to providers.</a:t>
            </a:r>
          </a:p>
          <a:p>
            <a:pPr marL="514350" indent="-514350" algn="l">
              <a:lnSpc>
                <a:spcPct val="170000"/>
              </a:lnSpc>
              <a:buFont typeface="Arial Narrow" panose="020B0606020202030204" pitchFamily="34" charset="0"/>
              <a:buAutoNum type="arabicPeriod"/>
            </a:pPr>
            <a:r>
              <a:rPr lang="en-US" altLang="en-US" sz="8000" dirty="0">
                <a:latin typeface="Arial" panose="020B0604020202020204" pitchFamily="34" charset="0"/>
                <a:cs typeface="Arial" panose="020B0604020202020204" pitchFamily="34" charset="0"/>
              </a:rPr>
              <a:t>An ongoing performance improvement and quality oversite process would be developed by DCH to confirm appropriate care and outcomes.</a:t>
            </a:r>
          </a:p>
          <a:p>
            <a:pPr marL="514350" indent="-514350" algn="l">
              <a:lnSpc>
                <a:spcPct val="170000"/>
              </a:lnSpc>
              <a:buFont typeface="Arial Narrow" panose="020B0606020202030204" pitchFamily="34" charset="0"/>
              <a:buAutoNum type="arabicPeriod"/>
            </a:pPr>
            <a:endParaRPr lang="en-US" altLang="en-US" sz="9600" dirty="0">
              <a:latin typeface="Arial" panose="020B0604020202020204" pitchFamily="34" charset="0"/>
              <a:cs typeface="Arial" panose="020B0604020202020204" pitchFamily="34" charset="0"/>
            </a:endParaRPr>
          </a:p>
          <a:p>
            <a:pPr marR="0" lvl="0" algn="l" defTabSz="914400" rtl="0" eaLnBrk="1" fontAlgn="auto" latinLnBrk="0" hangingPunct="1">
              <a:lnSpc>
                <a:spcPct val="170000"/>
              </a:lnSpc>
              <a:spcBef>
                <a:spcPts val="1000"/>
              </a:spcBef>
              <a:spcAft>
                <a:spcPts val="0"/>
              </a:spcAft>
              <a:buClrTx/>
              <a:buSzTx/>
              <a:tabLst/>
              <a:defRPr/>
            </a:pPr>
            <a:endParaRPr lang="en-US" sz="96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Steps for Implementation of PACE </a:t>
            </a: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59905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a:spLocks noGrp="1" noRot="1" noMove="1" noResize="1" noEditPoints="1" noAdjustHandles="1" noChangeArrowheads="1" noChangeShapeType="1"/>
          </p:cNvSpPr>
          <p:nvPr/>
        </p:nvSpPr>
        <p:spPr>
          <a:xfrm>
            <a:off x="7709465" y="304801"/>
            <a:ext cx="3873698" cy="6270170"/>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60F5F-D9C6-C6B5-2D97-17B93631599D}"/>
              </a:ext>
            </a:extLst>
          </p:cNvPr>
          <p:cNvSpPr>
            <a:spLocks noGrp="1" noRot="1" noMove="1" noResize="1" noEditPoints="1" noAdjustHandles="1" noChangeArrowheads="1" noChangeShapeType="1"/>
          </p:cNvSpPr>
          <p:nvPr>
            <p:ph type="ctrTitle"/>
          </p:nvPr>
        </p:nvSpPr>
        <p:spPr>
          <a:xfrm>
            <a:off x="3288065" y="1658646"/>
            <a:ext cx="2938564" cy="2811753"/>
          </a:xfrm>
        </p:spPr>
        <p:txBody>
          <a:bodyPr>
            <a:noAutofit/>
          </a:bodyPr>
          <a:lstStyle/>
          <a:p>
            <a:pPr algn="l">
              <a:lnSpc>
                <a:spcPct val="150000"/>
              </a:lnSpc>
            </a:pPr>
            <a:r>
              <a:rPr lang="en-US" sz="3600" b="1" dirty="0">
                <a:latin typeface="Arial" panose="020B0604020202020204" pitchFamily="34" charset="0"/>
                <a:cs typeface="Arial" panose="020B0604020202020204" pitchFamily="34" charset="0"/>
              </a:rPr>
              <a:t>Questions?</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Grp="1" noRot="1" noChangeAspect="1" noMove="1" noResize="1" noEditPoints="1" noAdjustHandles="1" noChangeArrowheads="1" noChangeShapeType="1" noCrop="1"/>
          </p:cNvPicPr>
          <p:nvPr/>
        </p:nvPicPr>
        <p:blipFill>
          <a:blip r:embed="rId3"/>
          <a:stretch>
            <a:fillRect/>
          </a:stretch>
        </p:blipFill>
        <p:spPr>
          <a:xfrm>
            <a:off x="2832543" y="445912"/>
            <a:ext cx="3167330" cy="730923"/>
          </a:xfrm>
          <a:prstGeom prst="rect">
            <a:avLst/>
          </a:prstGeom>
        </p:spPr>
      </p:pic>
      <p:pic>
        <p:nvPicPr>
          <p:cNvPr id="4" name="Picture 3" descr="A group of children throwing paper planes&#10;&#10;Description automatically generated">
            <a:extLst>
              <a:ext uri="{FF2B5EF4-FFF2-40B4-BE49-F238E27FC236}">
                <a16:creationId xmlns:a16="http://schemas.microsoft.com/office/drawing/2014/main" id="{434DC863-F9BD-746F-0F76-7391B90569D0}"/>
              </a:ext>
            </a:extLst>
          </p:cNvPr>
          <p:cNvPicPr>
            <a:picLocks noGrp="1" noRot="1" noChangeAspect="1" noMove="1" noResize="1" noEditPoints="1" noAdjustHandles="1" noChangeArrowheads="1" noChangeShapeType="1" noCrop="1"/>
          </p:cNvPicPr>
          <p:nvPr/>
        </p:nvPicPr>
        <p:blipFill>
          <a:blip r:embed="rId4"/>
          <a:stretch>
            <a:fillRect/>
          </a:stretch>
        </p:blipFill>
        <p:spPr>
          <a:xfrm>
            <a:off x="7709466" y="2142783"/>
            <a:ext cx="3873698" cy="2584249"/>
          </a:xfrm>
          <a:prstGeom prst="rect">
            <a:avLst/>
          </a:prstGeom>
        </p:spPr>
      </p:pic>
      <p:grpSp>
        <p:nvGrpSpPr>
          <p:cNvPr id="6" name="Group 5">
            <a:extLst>
              <a:ext uri="{FF2B5EF4-FFF2-40B4-BE49-F238E27FC236}">
                <a16:creationId xmlns:a16="http://schemas.microsoft.com/office/drawing/2014/main" id="{DBDFC6EC-72E6-36F1-C0C7-6FC5982BA53E}"/>
              </a:ext>
            </a:extLst>
          </p:cNvPr>
          <p:cNvGrpSpPr>
            <a:grpSpLocks noGrp="1" noUngrp="1" noRot="1" noMove="1" noResize="1"/>
          </p:cNvGrpSpPr>
          <p:nvPr/>
        </p:nvGrpSpPr>
        <p:grpSpPr>
          <a:xfrm>
            <a:off x="281402" y="282331"/>
            <a:ext cx="1305701" cy="1075455"/>
            <a:chOff x="11141618" y="1367972"/>
            <a:chExt cx="892624" cy="768488"/>
          </a:xfrm>
        </p:grpSpPr>
        <p:cxnSp>
          <p:nvCxnSpPr>
            <p:cNvPr id="7" name="Straight Connector 6">
              <a:extLst>
                <a:ext uri="{FF2B5EF4-FFF2-40B4-BE49-F238E27FC236}">
                  <a16:creationId xmlns:a16="http://schemas.microsoft.com/office/drawing/2014/main" id="{8C31447D-EDAD-7022-CF7A-3885C8988DA3}"/>
                </a:ext>
              </a:extLst>
            </p:cNvPr>
            <p:cNvCxnSpPr>
              <a:cxnSpLocks noGrp="1" noRot="1" noMove="1" noResize="1" noEditPoints="1" noAdjustHandles="1" noChangeArrowheads="1" noChangeShapeType="1"/>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378ED3DB-3B94-2548-0EC1-4D65C8084814}"/>
                </a:ext>
              </a:extLst>
            </p:cNvPr>
            <p:cNvCxnSpPr>
              <a:cxnSpLocks noGrp="1" noRot="1" noMove="1" noResize="1" noEditPoints="1" noAdjustHandles="1" noChangeArrowheads="1" noChangeShapeType="1"/>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580B323C-742B-BB25-ADB8-623F0A7A2F54}"/>
                </a:ext>
              </a:extLst>
            </p:cNvPr>
            <p:cNvCxnSpPr>
              <a:cxnSpLocks noGrp="1" noRot="1" noMove="1" noResize="1" noEditPoints="1" noAdjustHandles="1" noChangeArrowheads="1" noChangeShapeType="1"/>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A8E3DBD0-8958-6574-AB0C-D6CCF94C4C41}"/>
                </a:ext>
              </a:extLst>
            </p:cNvPr>
            <p:cNvCxnSpPr>
              <a:cxnSpLocks noGrp="1" noRot="1" noMove="1" noResize="1" noEditPoints="1" noAdjustHandles="1" noChangeArrowheads="1" noChangeShapeType="1"/>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2A667A45-3383-0322-003D-26FA4F4AD635}"/>
                </a:ext>
              </a:extLst>
            </p:cNvPr>
            <p:cNvCxnSpPr>
              <a:cxnSpLocks noGrp="1" noRot="1" noMove="1" noResize="1" noEditPoints="1" noAdjustHandles="1" noChangeArrowheads="1" noChangeShapeType="1"/>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B0412498-2A58-3845-4AA2-D56065DFDCDC}"/>
                </a:ext>
              </a:extLst>
            </p:cNvPr>
            <p:cNvCxnSpPr>
              <a:cxnSpLocks noGrp="1" noRot="1" noMove="1" noResize="1" noEditPoints="1" noAdjustHandles="1" noChangeArrowheads="1" noChangeShapeType="1"/>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AE8EBB10-C480-813E-08C8-32292281C875}"/>
                </a:ext>
              </a:extLst>
            </p:cNvPr>
            <p:cNvCxnSpPr>
              <a:cxnSpLocks noGrp="1" noRot="1" noMove="1" noResize="1" noEditPoints="1" noAdjustHandles="1" noChangeArrowheads="1" noChangeShapeType="1"/>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4" name="Group 23">
            <a:extLst>
              <a:ext uri="{FF2B5EF4-FFF2-40B4-BE49-F238E27FC236}">
                <a16:creationId xmlns:a16="http://schemas.microsoft.com/office/drawing/2014/main" id="{0EECC34A-3162-DB2D-5BD8-DD3CB076C870}"/>
              </a:ext>
            </a:extLst>
          </p:cNvPr>
          <p:cNvGrpSpPr>
            <a:grpSpLocks noGrp="1" noUngrp="1" noRot="1" noMove="1" noResize="1"/>
          </p:cNvGrpSpPr>
          <p:nvPr/>
        </p:nvGrpSpPr>
        <p:grpSpPr>
          <a:xfrm>
            <a:off x="261072" y="5518421"/>
            <a:ext cx="1308808" cy="1055150"/>
            <a:chOff x="11141618" y="1367972"/>
            <a:chExt cx="892624" cy="768488"/>
          </a:xfrm>
        </p:grpSpPr>
        <p:cxnSp>
          <p:nvCxnSpPr>
            <p:cNvPr id="25" name="Straight Connector 24">
              <a:extLst>
                <a:ext uri="{FF2B5EF4-FFF2-40B4-BE49-F238E27FC236}">
                  <a16:creationId xmlns:a16="http://schemas.microsoft.com/office/drawing/2014/main" id="{4F0FEB1E-8AEC-E058-FDDE-7916A3F5BD94}"/>
                </a:ext>
              </a:extLst>
            </p:cNvPr>
            <p:cNvCxnSpPr>
              <a:cxnSpLocks noGrp="1" noRot="1" noMove="1" noResize="1" noEditPoints="1" noAdjustHandles="1" noChangeArrowheads="1" noChangeShapeType="1"/>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58DF938F-B464-ACB1-3EC0-73023E7B77F1}"/>
                </a:ext>
              </a:extLst>
            </p:cNvPr>
            <p:cNvCxnSpPr>
              <a:cxnSpLocks noGrp="1" noRot="1" noMove="1" noResize="1" noEditPoints="1" noAdjustHandles="1" noChangeArrowheads="1" noChangeShapeType="1"/>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AC9DDC0E-1CA9-B8B9-7062-97B24EBCCEC4}"/>
                </a:ext>
              </a:extLst>
            </p:cNvPr>
            <p:cNvCxnSpPr>
              <a:cxnSpLocks noGrp="1" noRot="1" noMove="1" noResize="1" noEditPoints="1" noAdjustHandles="1" noChangeArrowheads="1" noChangeShapeType="1"/>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88D9FC00-5983-48B5-13BC-4EF350168EC2}"/>
                </a:ext>
              </a:extLst>
            </p:cNvPr>
            <p:cNvCxnSpPr>
              <a:cxnSpLocks noGrp="1" noRot="1" noMove="1" noResize="1" noEditPoints="1" noAdjustHandles="1" noChangeArrowheads="1" noChangeShapeType="1"/>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126FE19-9A9E-30EB-AB3E-759E11843E2B}"/>
                </a:ext>
              </a:extLst>
            </p:cNvPr>
            <p:cNvCxnSpPr>
              <a:cxnSpLocks noGrp="1" noRot="1" noMove="1" noResize="1" noEditPoints="1" noAdjustHandles="1" noChangeArrowheads="1" noChangeShapeType="1"/>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DF4D7610-B2E2-116A-4F2E-799FF069D2BF}"/>
                </a:ext>
              </a:extLst>
            </p:cNvPr>
            <p:cNvCxnSpPr>
              <a:cxnSpLocks noGrp="1" noRot="1" noMove="1" noResize="1" noEditPoints="1" noAdjustHandles="1" noChangeArrowheads="1" noChangeShapeType="1"/>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14DE2B45-6FD8-1ECA-6B88-EE20D916C230}"/>
                </a:ext>
              </a:extLst>
            </p:cNvPr>
            <p:cNvCxnSpPr>
              <a:cxnSpLocks noGrp="1" noRot="1" noMove="1" noResize="1" noEditPoints="1" noAdjustHandles="1" noChangeArrowheads="1" noChangeShapeType="1"/>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16973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189199" y="1179160"/>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499073" y="1179160"/>
            <a:ext cx="3651177" cy="1324459"/>
          </a:xfrm>
        </p:spPr>
        <p:txBody>
          <a:bodyPr>
            <a:noAutofit/>
          </a:bodyPr>
          <a:lstStyle/>
          <a:p>
            <a:pPr algn="l"/>
            <a:r>
              <a:rPr lang="en-US" sz="4800" dirty="0">
                <a:latin typeface="Avenir Medium" panose="02000503020000020003" pitchFamily="2" charset="0"/>
                <a:cs typeface="Arial Nova" panose="020F0502020204030204" pitchFamily="34" charset="0"/>
              </a:rPr>
              <a:t>Our Mission</a:t>
            </a:r>
          </a:p>
        </p:txBody>
      </p:sp>
      <p:sp>
        <p:nvSpPr>
          <p:cNvPr id="3" name="Subtitle 2">
            <a:extLst>
              <a:ext uri="{FF2B5EF4-FFF2-40B4-BE49-F238E27FC236}">
                <a16:creationId xmlns:a16="http://schemas.microsoft.com/office/drawing/2014/main" id="{7515EC30-F0F0-7A5F-671D-DF18169AC8E9}"/>
              </a:ext>
            </a:extLst>
          </p:cNvPr>
          <p:cNvSpPr>
            <a:spLocks noGrp="1"/>
          </p:cNvSpPr>
          <p:nvPr>
            <p:ph type="subTitle" idx="1"/>
          </p:nvPr>
        </p:nvSpPr>
        <p:spPr>
          <a:xfrm>
            <a:off x="522101" y="2604281"/>
            <a:ext cx="8247326" cy="2616533"/>
          </a:xfrm>
        </p:spPr>
        <p:txBody>
          <a:bodyPr>
            <a:noAutofit/>
          </a:bodyPr>
          <a:lstStyle/>
          <a:p>
            <a:pPr algn="l">
              <a:lnSpc>
                <a:spcPct val="150000"/>
              </a:lnSpc>
            </a:pPr>
            <a:r>
              <a:rPr lang="en-US" sz="2800" dirty="0">
                <a:latin typeface="Arial" panose="020B0604020202020204" pitchFamily="34" charset="0"/>
                <a:cs typeface="Arial" panose="020B0604020202020204" pitchFamily="34" charset="0"/>
              </a:rPr>
              <a:t>The mission of the Department of Community Health is to provide access to affordable, quality health care to Georgians through effective planning, purchasing, and oversight.</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49" y="232123"/>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0" y="6055909"/>
            <a:ext cx="1159987" cy="718810"/>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0" y="232123"/>
            <a:ext cx="1159987" cy="718810"/>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D3D2DD5E-E674-B84D-97D8-EFA82CEBD561}"/>
              </a:ext>
            </a:extLst>
          </p:cNvPr>
          <p:cNvSpPr/>
          <p:nvPr/>
        </p:nvSpPr>
        <p:spPr>
          <a:xfrm>
            <a:off x="189199" y="5465234"/>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7709465" y="464457"/>
            <a:ext cx="3873698" cy="5950857"/>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499073" y="1179160"/>
            <a:ext cx="3651177" cy="1324459"/>
          </a:xfrm>
        </p:spPr>
        <p:txBody>
          <a:bodyPr>
            <a:noAutofit/>
          </a:bodyPr>
          <a:lstStyle/>
          <a:p>
            <a:pPr algn="l"/>
            <a:r>
              <a:rPr lang="en-US" sz="4800" dirty="0">
                <a:latin typeface="Avenir Medium" panose="02000503020000020003" pitchFamily="2" charset="0"/>
                <a:cs typeface="Arial Nova" panose="020F0502020204030204" pitchFamily="34" charset="0"/>
              </a:rPr>
              <a:t>Our Purpose</a:t>
            </a:r>
          </a:p>
        </p:txBody>
      </p:sp>
      <p:sp>
        <p:nvSpPr>
          <p:cNvPr id="3" name="Subtitle 2">
            <a:extLst>
              <a:ext uri="{FF2B5EF4-FFF2-40B4-BE49-F238E27FC236}">
                <a16:creationId xmlns:a16="http://schemas.microsoft.com/office/drawing/2014/main" id="{7515EC30-F0F0-7A5F-671D-DF18169AC8E9}"/>
              </a:ext>
            </a:extLst>
          </p:cNvPr>
          <p:cNvSpPr>
            <a:spLocks noGrp="1"/>
          </p:cNvSpPr>
          <p:nvPr>
            <p:ph type="subTitle" idx="1"/>
          </p:nvPr>
        </p:nvSpPr>
        <p:spPr>
          <a:xfrm>
            <a:off x="546697" y="2757884"/>
            <a:ext cx="5654061" cy="2616533"/>
          </a:xfrm>
        </p:spPr>
        <p:txBody>
          <a:bodyPr>
            <a:noAutofit/>
          </a:bodyPr>
          <a:lstStyle/>
          <a:p>
            <a:pPr algn="l">
              <a:lnSpc>
                <a:spcPct val="150000"/>
              </a:lnSpc>
            </a:pPr>
            <a:r>
              <a:rPr lang="en-US" sz="2800" dirty="0">
                <a:latin typeface="Arial" panose="020B0604020202020204" pitchFamily="34" charset="0"/>
                <a:cs typeface="Arial" panose="020B0604020202020204" pitchFamily="34" charset="0"/>
              </a:rPr>
              <a:t>Shaping the future of </a:t>
            </a:r>
            <a:r>
              <a:rPr lang="en-US" sz="2800" i="1" dirty="0">
                <a:latin typeface="Arial" panose="020B0604020202020204" pitchFamily="34" charset="0"/>
                <a:cs typeface="Arial" panose="020B0604020202020204" pitchFamily="34" charset="0"/>
              </a:rPr>
              <a:t>A Healthy Georgia </a:t>
            </a:r>
            <a:r>
              <a:rPr lang="en-US" sz="2800" dirty="0">
                <a:latin typeface="Arial" panose="020B0604020202020204" pitchFamily="34" charset="0"/>
                <a:cs typeface="Arial" panose="020B0604020202020204" pitchFamily="34" charset="0"/>
              </a:rPr>
              <a:t>by improving access and ensuring quality to strengthen the communities we serve.</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49" y="232123"/>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0" y="6055909"/>
            <a:ext cx="1159987" cy="718810"/>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0" y="232123"/>
            <a:ext cx="1159987" cy="718810"/>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descr="A group of people clapping hands&#10;&#10;Description automatically generated">
            <a:extLst>
              <a:ext uri="{FF2B5EF4-FFF2-40B4-BE49-F238E27FC236}">
                <a16:creationId xmlns:a16="http://schemas.microsoft.com/office/drawing/2014/main" id="{1C8AF4CC-3B50-7B82-E47F-7790061DFB3D}"/>
              </a:ext>
            </a:extLst>
          </p:cNvPr>
          <p:cNvPicPr>
            <a:picLocks noChangeAspect="1"/>
          </p:cNvPicPr>
          <p:nvPr/>
        </p:nvPicPr>
        <p:blipFill>
          <a:blip r:embed="rId4"/>
          <a:stretch>
            <a:fillRect/>
          </a:stretch>
        </p:blipFill>
        <p:spPr>
          <a:xfrm>
            <a:off x="7708538" y="2158829"/>
            <a:ext cx="3873697" cy="2585271"/>
          </a:xfrm>
          <a:prstGeom prst="rect">
            <a:avLst/>
          </a:prstGeom>
        </p:spPr>
      </p:pic>
    </p:spTree>
    <p:extLst>
      <p:ext uri="{BB962C8B-B14F-4D97-AF65-F5344CB8AC3E}">
        <p14:creationId xmlns:p14="http://schemas.microsoft.com/office/powerpoint/2010/main" val="327821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125033" y="196805"/>
            <a:ext cx="7620844"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is PACE?</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7" name="Rectangle 46">
            <a:extLst>
              <a:ext uri="{FF2B5EF4-FFF2-40B4-BE49-F238E27FC236}">
                <a16:creationId xmlns:a16="http://schemas.microsoft.com/office/drawing/2014/main" id="{9B38F0D2-AA70-E393-B854-4690206E2B9C}"/>
              </a:ext>
            </a:extLst>
          </p:cNvPr>
          <p:cNvSpPr/>
          <p:nvPr/>
        </p:nvSpPr>
        <p:spPr>
          <a:xfrm>
            <a:off x="-4260" y="6484626"/>
            <a:ext cx="12192000" cy="373373"/>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6080CCEE-834C-F834-BB3B-72968560AF0A}"/>
              </a:ext>
            </a:extLst>
          </p:cNvPr>
          <p:cNvPicPr>
            <a:picLocks noChangeAspect="1"/>
          </p:cNvPicPr>
          <p:nvPr/>
        </p:nvPicPr>
        <p:blipFill>
          <a:blip r:embed="rId3"/>
          <a:stretch>
            <a:fillRect/>
          </a:stretch>
        </p:blipFill>
        <p:spPr>
          <a:xfrm>
            <a:off x="285585" y="230425"/>
            <a:ext cx="2536459" cy="584774"/>
          </a:xfrm>
          <a:prstGeom prst="rect">
            <a:avLst/>
          </a:prstGeom>
        </p:spPr>
      </p:pic>
      <p:sp>
        <p:nvSpPr>
          <p:cNvPr id="4" name="TextBox 3">
            <a:extLst>
              <a:ext uri="{FF2B5EF4-FFF2-40B4-BE49-F238E27FC236}">
                <a16:creationId xmlns:a16="http://schemas.microsoft.com/office/drawing/2014/main" id="{FC65019D-4C15-EBAB-D001-6C12EEBDEBDC}"/>
              </a:ext>
            </a:extLst>
          </p:cNvPr>
          <p:cNvSpPr txBox="1"/>
          <p:nvPr/>
        </p:nvSpPr>
        <p:spPr>
          <a:xfrm>
            <a:off x="472870" y="1485254"/>
            <a:ext cx="11135995" cy="5392245"/>
          </a:xfrm>
          <a:prstGeom prst="rect">
            <a:avLst/>
          </a:prstGeom>
          <a:noFill/>
        </p:spPr>
        <p:txBody>
          <a:bodyPr wrap="square" rtlCol="0">
            <a:spAutoFit/>
          </a:bodyPr>
          <a:lstStyle/>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managed care program for the elderly.</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Uses interdisciplinary teams to assess and meet the care needs of participants. </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Paid for by capitated payments from Medicaid and Medicare, representing ALL payments for services.</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PACE organization is responsible for providing care that meets the needs of each participant across all settings, 24 hours a day, every day of the year. </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other outside services are necessary for a participant, the PACE organization must arrange for them and is financially responsible.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*Eligible beneficiaries who choose to enroll in PACE agree to forgo their usual sources of care and receive all their services through the PACE Organization. This is similar to a “Kaiser” model of integrated care. </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971550" lvl="1" indent="-514350">
              <a:buFont typeface="Wingdings" panose="05000000000000000000" pitchFamily="2" charset="2"/>
              <a:buChar char="Ø"/>
            </a:pPr>
            <a:endParaRPr lang="en-US" sz="2000" dirty="0"/>
          </a:p>
          <a:p>
            <a:pPr marL="742950" lvl="1"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42893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941560" y="203215"/>
            <a:ext cx="5861434"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Who is PACE Eligible?</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10">
            <a:extLst>
              <a:ext uri="{FF2B5EF4-FFF2-40B4-BE49-F238E27FC236}">
                <a16:creationId xmlns:a16="http://schemas.microsoft.com/office/drawing/2014/main" id="{79890A69-343F-6409-AA24-C12EF202A99E}"/>
              </a:ext>
            </a:extLst>
          </p:cNvPr>
          <p:cNvSpPr>
            <a:spLocks noGrp="1"/>
          </p:cNvSpPr>
          <p:nvPr>
            <p:ph type="subTitle" idx="1"/>
          </p:nvPr>
        </p:nvSpPr>
        <p:spPr>
          <a:xfrm>
            <a:off x="431307" y="1440612"/>
            <a:ext cx="11235757" cy="4421883"/>
          </a:xfrm>
        </p:spPr>
        <p:txBody>
          <a:bodyPr>
            <a:normAutofit fontScale="77500" lnSpcReduction="20000"/>
          </a:bodyPr>
          <a:lstStyle/>
          <a:p>
            <a:pPr marL="457200" indent="-457200" algn="l">
              <a:lnSpc>
                <a:spcPct val="170000"/>
              </a:lnSpc>
              <a:buFont typeface="Arial" panose="020B0604020202020204" pitchFamily="34" charset="0"/>
              <a:buChar char="•"/>
            </a:pPr>
            <a:r>
              <a:rPr lang="en-US" sz="2900" dirty="0">
                <a:latin typeface="Arial" panose="020B0604020202020204" pitchFamily="34" charset="0"/>
                <a:cs typeface="Arial" panose="020B0604020202020204" pitchFamily="34" charset="0"/>
              </a:rPr>
              <a:t>Reside in a PACE organization service area. </a:t>
            </a:r>
          </a:p>
          <a:p>
            <a:pPr marL="457200" indent="-457200" algn="l">
              <a:lnSpc>
                <a:spcPct val="170000"/>
              </a:lnSpc>
              <a:buFont typeface="Arial" panose="020B0604020202020204" pitchFamily="34" charset="0"/>
              <a:buChar char="•"/>
            </a:pPr>
            <a:r>
              <a:rPr lang="en-US" sz="2900" dirty="0">
                <a:latin typeface="Arial" panose="020B0604020202020204" pitchFamily="34" charset="0"/>
                <a:cs typeface="Arial" panose="020B0604020202020204" pitchFamily="34" charset="0"/>
              </a:rPr>
              <a:t>Must meet nursing home level of care.</a:t>
            </a:r>
          </a:p>
          <a:p>
            <a:pPr marL="457200" indent="-457200" algn="l">
              <a:lnSpc>
                <a:spcPct val="170000"/>
              </a:lnSpc>
              <a:buFont typeface="Arial" panose="020B0604020202020204" pitchFamily="34" charset="0"/>
              <a:buChar char="•"/>
            </a:pPr>
            <a:r>
              <a:rPr lang="en-US" sz="2900" dirty="0">
                <a:latin typeface="Arial" panose="020B0604020202020204" pitchFamily="34" charset="0"/>
                <a:cs typeface="Arial" panose="020B0604020202020204" pitchFamily="34" charset="0"/>
              </a:rPr>
              <a:t>Must be able to live safely in the community. </a:t>
            </a:r>
          </a:p>
          <a:p>
            <a:pPr marL="457200" indent="-457200" algn="l">
              <a:lnSpc>
                <a:spcPct val="170000"/>
              </a:lnSpc>
              <a:buFont typeface="Arial" panose="020B0604020202020204" pitchFamily="34" charset="0"/>
              <a:buChar char="•"/>
            </a:pPr>
            <a:r>
              <a:rPr lang="en-US" sz="2900" dirty="0">
                <a:latin typeface="Arial" panose="020B0604020202020204" pitchFamily="34" charset="0"/>
                <a:cs typeface="Arial" panose="020B0604020202020204" pitchFamily="34" charset="0"/>
              </a:rPr>
              <a:t>Must be at least 55 years old.</a:t>
            </a:r>
          </a:p>
          <a:p>
            <a:pPr marL="457200" indent="-457200" algn="l">
              <a:lnSpc>
                <a:spcPct val="100000"/>
              </a:lnSpc>
              <a:buFont typeface="Wingdings" panose="05000000000000000000" pitchFamily="2" charset="2"/>
              <a:buChar char="Ø"/>
            </a:pPr>
            <a:endParaRPr lang="en-US" sz="2600" dirty="0">
              <a:latin typeface="Arial" panose="020B0604020202020204" pitchFamily="34" charset="0"/>
              <a:cs typeface="Arial" panose="020B0604020202020204" pitchFamily="34" charset="0"/>
            </a:endParaRPr>
          </a:p>
          <a:p>
            <a:pPr marL="457200" indent="-457200" algn="l">
              <a:lnSpc>
                <a:spcPct val="100000"/>
              </a:lnSpc>
              <a:buFont typeface="Wingdings" panose="05000000000000000000" pitchFamily="2" charset="2"/>
              <a:buChar char="Ø"/>
            </a:pPr>
            <a:endParaRPr lang="en-US" sz="2600" dirty="0">
              <a:latin typeface="Arial" panose="020B0604020202020204" pitchFamily="34" charset="0"/>
              <a:cs typeface="Arial" panose="020B0604020202020204" pitchFamily="34" charset="0"/>
            </a:endParaRPr>
          </a:p>
          <a:p>
            <a:pPr marL="457200" indent="-457200" algn="l">
              <a:lnSpc>
                <a:spcPct val="100000"/>
              </a:lnSpc>
              <a:buFont typeface="Wingdings" panose="05000000000000000000" pitchFamily="2" charset="2"/>
              <a:buChar char="Ø"/>
            </a:pPr>
            <a:endParaRPr lang="en-US" sz="2600" dirty="0">
              <a:latin typeface="Arial" panose="020B0604020202020204" pitchFamily="34" charset="0"/>
              <a:cs typeface="Arial" panose="020B0604020202020204" pitchFamily="34" charset="0"/>
            </a:endParaRPr>
          </a:p>
          <a:p>
            <a:pPr algn="l">
              <a:lnSpc>
                <a:spcPct val="100000"/>
              </a:lnSpc>
            </a:pPr>
            <a:endParaRPr lang="en-US" sz="2900" dirty="0">
              <a:latin typeface="Arial" panose="020B0604020202020204" pitchFamily="34" charset="0"/>
              <a:cs typeface="Arial" panose="020B0604020202020204" pitchFamily="34" charset="0"/>
            </a:endParaRPr>
          </a:p>
          <a:p>
            <a:pPr algn="l">
              <a:lnSpc>
                <a:spcPct val="100000"/>
              </a:lnSpc>
            </a:pPr>
            <a:r>
              <a:rPr lang="en-US" sz="1600" dirty="0">
                <a:latin typeface="Arial" panose="020B0604020202020204" pitchFamily="34" charset="0"/>
                <a:cs typeface="Arial" panose="020B0604020202020204" pitchFamily="34" charset="0"/>
              </a:rPr>
              <a:t>*Enrollment in the PACE program is voluntary. If an individual meets the eligibility requirements and elects PACE, then an enrollment agreement is signed. Enrollment continues as long as desired by the individual, regardless of change in health status, until voluntary or involuntary disenrollment.</a:t>
            </a:r>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2844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10">
            <a:extLst>
              <a:ext uri="{FF2B5EF4-FFF2-40B4-BE49-F238E27FC236}">
                <a16:creationId xmlns:a16="http://schemas.microsoft.com/office/drawing/2014/main" id="{79890A69-343F-6409-AA24-C12EF202A99E}"/>
              </a:ext>
            </a:extLst>
          </p:cNvPr>
          <p:cNvSpPr>
            <a:spLocks noGrp="1"/>
          </p:cNvSpPr>
          <p:nvPr>
            <p:ph type="subTitle" idx="1"/>
          </p:nvPr>
        </p:nvSpPr>
        <p:spPr>
          <a:xfrm>
            <a:off x="434873" y="1300319"/>
            <a:ext cx="10874556" cy="5048533"/>
          </a:xfrm>
        </p:spPr>
        <p:txBody>
          <a:bodyPr>
            <a:normAutofit fontScale="77500" lnSpcReduction="20000"/>
          </a:bodyPr>
          <a:lstStyle/>
          <a:p>
            <a:pPr marL="342900" indent="-342900" algn="l">
              <a:lnSpc>
                <a:spcPct val="17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Non-profit, private, or public entity that is primarily engaged in providing PACE health care services.  Organizations must have the following:</a:t>
            </a:r>
          </a:p>
          <a:p>
            <a:pPr marL="342900" indent="-342900" algn="l">
              <a:lnSpc>
                <a:spcPct val="17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A governing board that includes community representation;</a:t>
            </a:r>
          </a:p>
          <a:p>
            <a:pPr marL="342900" indent="-342900" algn="l">
              <a:lnSpc>
                <a:spcPct val="17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A physical site and a facility that is approximately 10,000-square feet to provide adult day services;</a:t>
            </a:r>
          </a:p>
          <a:p>
            <a:pPr marL="342900" indent="-342900" algn="l">
              <a:lnSpc>
                <a:spcPct val="17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A defined service area;</a:t>
            </a:r>
          </a:p>
          <a:p>
            <a:pPr marL="342900" indent="-342900" algn="l">
              <a:lnSpc>
                <a:spcPct val="17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The ability to provide the complete service package regardless of frequency or duration of services;</a:t>
            </a:r>
          </a:p>
          <a:p>
            <a:pPr marL="342900" indent="-342900" algn="l">
              <a:lnSpc>
                <a:spcPct val="17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Safeguards against conflict of interest;</a:t>
            </a:r>
          </a:p>
          <a:p>
            <a:pPr marL="342900" indent="-342900" algn="l">
              <a:lnSpc>
                <a:spcPct val="17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Demonstrated fiscal soundness.</a:t>
            </a:r>
          </a:p>
        </p:txBody>
      </p:sp>
      <p:sp>
        <p:nvSpPr>
          <p:cNvPr id="9" name="TextBox 8">
            <a:extLst>
              <a:ext uri="{FF2B5EF4-FFF2-40B4-BE49-F238E27FC236}">
                <a16:creationId xmlns:a16="http://schemas.microsoft.com/office/drawing/2014/main" id="{6476E3A4-D59F-1B5E-924D-600A5F3633A4}"/>
              </a:ext>
            </a:extLst>
          </p:cNvPr>
          <p:cNvSpPr txBox="1"/>
          <p:nvPr/>
        </p:nvSpPr>
        <p:spPr>
          <a:xfrm>
            <a:off x="2941559" y="203215"/>
            <a:ext cx="7548355"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Who Can Be a PACE Organization?</a:t>
            </a:r>
          </a:p>
        </p:txBody>
      </p:sp>
      <p:pic>
        <p:nvPicPr>
          <p:cNvPr id="20" name="Picture 19" descr="A black and white sign with white text&#10;&#10;Description automatically generated">
            <a:extLst>
              <a:ext uri="{FF2B5EF4-FFF2-40B4-BE49-F238E27FC236}">
                <a16:creationId xmlns:a16="http://schemas.microsoft.com/office/drawing/2014/main" id="{EDFAD79A-AFF2-E364-616F-4B3F4191A674}"/>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345434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431307" y="1020351"/>
            <a:ext cx="11235757" cy="183251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70000"/>
              </a:lnSpc>
            </a:pPr>
            <a:r>
              <a:rPr lang="en-US" sz="8000" dirty="0">
                <a:latin typeface="Arial" panose="020B0604020202020204" pitchFamily="34" charset="0"/>
                <a:cs typeface="Arial" panose="020B0604020202020204" pitchFamily="34" charset="0"/>
              </a:rPr>
              <a:t>An interdisciplinary team, consisting of professional and paraprofessional staff, assesses an enrollee’s needs, develops care plans, and delivers all services (including acute care services and when necessary, nursing facility services).</a:t>
            </a:r>
          </a:p>
          <a:p>
            <a:pPr lvl="1" algn="l">
              <a:lnSpc>
                <a:spcPct val="100000"/>
              </a:lnSpc>
            </a:pPr>
            <a:endParaRPr lang="en-US" sz="9600" dirty="0">
              <a:latin typeface="Arial" panose="020B0604020202020204" pitchFamily="34" charset="0"/>
              <a:cs typeface="Arial" panose="020B0604020202020204" pitchFamily="34" charset="0"/>
            </a:endParaRPr>
          </a:p>
          <a:p>
            <a:pPr marL="971550" lvl="1" indent="-514350" algn="l">
              <a:lnSpc>
                <a:spcPct val="100000"/>
              </a:lnSpc>
              <a:buAutoNum type="arabicParenBoth" startAt="4"/>
            </a:pPr>
            <a:endParaRPr lang="en-US" sz="7200" dirty="0">
              <a:latin typeface="Arial" panose="020B0604020202020204" pitchFamily="34" charset="0"/>
              <a:cs typeface="Arial" panose="020B0604020202020204" pitchFamily="34" charset="0"/>
            </a:endParaRPr>
          </a:p>
          <a:p>
            <a:pPr marL="971550" lvl="1" indent="-514350" algn="l">
              <a:lnSpc>
                <a:spcPct val="100000"/>
              </a:lnSpc>
              <a:buAutoNum type="arabicParenBoth" startAt="4"/>
            </a:pPr>
            <a:endParaRPr lang="en-US" sz="7200" dirty="0">
              <a:latin typeface="Arial" panose="020B0604020202020204" pitchFamily="34" charset="0"/>
              <a:cs typeface="Arial" panose="020B0604020202020204" pitchFamily="34" charset="0"/>
            </a:endParaRPr>
          </a:p>
          <a:p>
            <a:pPr marL="971550" lvl="1" indent="-514350" algn="l">
              <a:lnSpc>
                <a:spcPct val="100000"/>
              </a:lnSpc>
              <a:buAutoNum type="arabicParenBoth" startAt="4"/>
            </a:pPr>
            <a:endParaRPr lang="en-US" sz="7200" dirty="0">
              <a:latin typeface="Arial" panose="020B0604020202020204" pitchFamily="34" charset="0"/>
              <a:cs typeface="Arial" panose="020B0604020202020204" pitchFamily="34" charset="0"/>
            </a:endParaRPr>
          </a:p>
          <a:p>
            <a:pPr lvl="1" algn="l">
              <a:lnSpc>
                <a:spcPct val="100000"/>
              </a:lnSpc>
            </a:pPr>
            <a:endParaRPr lang="en-US" sz="7200" dirty="0">
              <a:latin typeface="Arial" panose="020B0604020202020204" pitchFamily="34" charset="0"/>
              <a:cs typeface="Arial" panose="020B0604020202020204" pitchFamily="34" charset="0"/>
            </a:endParaRPr>
          </a:p>
          <a:p>
            <a:pPr marL="1371600" indent="-1371600" algn="l">
              <a:lnSpc>
                <a:spcPct val="100000"/>
              </a:lnSpc>
              <a:buAutoNum type="arabicParenBoth" startAt="5"/>
            </a:pPr>
            <a:endParaRPr lang="en-US" sz="7600" dirty="0">
              <a:latin typeface="Arial" panose="020B0604020202020204" pitchFamily="34" charset="0"/>
              <a:cs typeface="Arial" panose="020B0604020202020204" pitchFamily="34" charset="0"/>
            </a:endParaRPr>
          </a:p>
          <a:p>
            <a:pPr lvl="1" algn="l">
              <a:lnSpc>
                <a:spcPct val="100000"/>
              </a:lnSpc>
            </a:pPr>
            <a:endParaRPr lang="en-US" sz="7200" dirty="0">
              <a:latin typeface="Arial" panose="020B0604020202020204" pitchFamily="34" charset="0"/>
              <a:cs typeface="Arial" panose="020B0604020202020204" pitchFamily="34" charset="0"/>
            </a:endParaRPr>
          </a:p>
          <a:p>
            <a:pPr lvl="1" algn="l">
              <a:lnSpc>
                <a:spcPct val="100000"/>
              </a:lnSpc>
            </a:pPr>
            <a:endParaRPr lang="en-US" sz="8000" dirty="0">
              <a:latin typeface="Arial" panose="020B0604020202020204" pitchFamily="34" charset="0"/>
              <a:cs typeface="Arial" panose="020B0604020202020204" pitchFamily="34" charset="0"/>
            </a:endParaRPr>
          </a:p>
          <a:p>
            <a:pPr lvl="1" algn="l">
              <a:lnSpc>
                <a:spcPct val="100000"/>
              </a:lnSpc>
            </a:pP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733221" y="217910"/>
            <a:ext cx="7920799"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Who is on a PACE Interdisciplinary Team?</a:t>
            </a: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
        <p:nvSpPr>
          <p:cNvPr id="7" name="Content Placeholder 2">
            <a:extLst>
              <a:ext uri="{FF2B5EF4-FFF2-40B4-BE49-F238E27FC236}">
                <a16:creationId xmlns:a16="http://schemas.microsoft.com/office/drawing/2014/main" id="{33C61934-0623-4791-C413-FE38C956D63E}"/>
              </a:ext>
            </a:extLst>
          </p:cNvPr>
          <p:cNvSpPr txBox="1">
            <a:spLocks/>
          </p:cNvSpPr>
          <p:nvPr/>
        </p:nvSpPr>
        <p:spPr bwMode="auto">
          <a:xfrm>
            <a:off x="1459780" y="2992240"/>
            <a:ext cx="40386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Dietician			</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Driver</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Home care liaison</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Nurse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Occupational therapist</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PACE center supervisor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Narrow"/>
              <a:ea typeface="+mn-ea"/>
              <a:cs typeface="+mn-cs"/>
            </a:endParaRPr>
          </a:p>
        </p:txBody>
      </p:sp>
      <p:sp>
        <p:nvSpPr>
          <p:cNvPr id="9" name="Content Placeholder 3">
            <a:extLst>
              <a:ext uri="{FF2B5EF4-FFF2-40B4-BE49-F238E27FC236}">
                <a16:creationId xmlns:a16="http://schemas.microsoft.com/office/drawing/2014/main" id="{6AD45995-B40E-5EDB-90F2-FF47CB5AF6DF}"/>
              </a:ext>
            </a:extLst>
          </p:cNvPr>
          <p:cNvSpPr txBox="1">
            <a:spLocks noChangeArrowheads="1"/>
          </p:cNvSpPr>
          <p:nvPr/>
        </p:nvSpPr>
        <p:spPr bwMode="auto">
          <a:xfrm>
            <a:off x="6693620" y="2943778"/>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Personal care attendants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Physical therapist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Primary care physician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Recreational therapist or activity coordinator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Social worker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25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476E3A4-D59F-1B5E-924D-600A5F3633A4}"/>
              </a:ext>
            </a:extLst>
          </p:cNvPr>
          <p:cNvSpPr txBox="1"/>
          <p:nvPr/>
        </p:nvSpPr>
        <p:spPr>
          <a:xfrm>
            <a:off x="2941559" y="203215"/>
            <a:ext cx="7548355"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Services are Covered Under PACE?</a:t>
            </a:r>
          </a:p>
        </p:txBody>
      </p:sp>
      <p:pic>
        <p:nvPicPr>
          <p:cNvPr id="20" name="Picture 19" descr="A black and white sign with white text&#10;&#10;Description automatically generated">
            <a:extLst>
              <a:ext uri="{FF2B5EF4-FFF2-40B4-BE49-F238E27FC236}">
                <a16:creationId xmlns:a16="http://schemas.microsoft.com/office/drawing/2014/main" id="{EDFAD79A-AFF2-E364-616F-4B3F4191A674}"/>
              </a:ext>
            </a:extLst>
          </p:cNvPr>
          <p:cNvPicPr>
            <a:picLocks noChangeAspect="1"/>
          </p:cNvPicPr>
          <p:nvPr/>
        </p:nvPicPr>
        <p:blipFill>
          <a:blip r:embed="rId3"/>
          <a:stretch>
            <a:fillRect/>
          </a:stretch>
        </p:blipFill>
        <p:spPr>
          <a:xfrm>
            <a:off x="285585" y="230425"/>
            <a:ext cx="2536459" cy="584774"/>
          </a:xfrm>
          <a:prstGeom prst="rect">
            <a:avLst/>
          </a:prstGeom>
        </p:spPr>
      </p:pic>
      <p:sp>
        <p:nvSpPr>
          <p:cNvPr id="12" name="Content Placeholder 13">
            <a:extLst>
              <a:ext uri="{FF2B5EF4-FFF2-40B4-BE49-F238E27FC236}">
                <a16:creationId xmlns:a16="http://schemas.microsoft.com/office/drawing/2014/main" id="{FF0ACDA9-C8AD-A3B9-E697-EEDF11BA58DD}"/>
              </a:ext>
            </a:extLst>
          </p:cNvPr>
          <p:cNvSpPr txBox="1">
            <a:spLocks noChangeArrowheads="1"/>
          </p:cNvSpPr>
          <p:nvPr/>
        </p:nvSpPr>
        <p:spPr bwMode="auto">
          <a:xfrm>
            <a:off x="1448718" y="1269668"/>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Adult day care</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Dentistry</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Emergency services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Home care</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Hospital care</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Laboratory/x-ray services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Meals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Medical specialty services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Nursing home care</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Nutritional counseling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Content Placeholder 14">
            <a:extLst>
              <a:ext uri="{FF2B5EF4-FFF2-40B4-BE49-F238E27FC236}">
                <a16:creationId xmlns:a16="http://schemas.microsoft.com/office/drawing/2014/main" id="{280A7B1D-65A4-3289-7B3B-AE47BDFFFEB2}"/>
              </a:ext>
            </a:extLst>
          </p:cNvPr>
          <p:cNvSpPr txBox="1">
            <a:spLocks noChangeArrowheads="1"/>
          </p:cNvSpPr>
          <p:nvPr/>
        </p:nvSpPr>
        <p:spPr bwMode="auto">
          <a:xfrm>
            <a:off x="6704684" y="1269668"/>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Occupational therapy</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Physical therapy</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Prescription drugs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Primary care (including doctor and nursing services)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Recreational therapy</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Social services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Social work counseling</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Transportation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22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
        <p:nvSpPr>
          <p:cNvPr id="8" name="TextBox 7">
            <a:extLst>
              <a:ext uri="{FF2B5EF4-FFF2-40B4-BE49-F238E27FC236}">
                <a16:creationId xmlns:a16="http://schemas.microsoft.com/office/drawing/2014/main" id="{0ED59984-206D-1569-64FB-B9FCA97203B7}"/>
              </a:ext>
            </a:extLst>
          </p:cNvPr>
          <p:cNvSpPr txBox="1"/>
          <p:nvPr/>
        </p:nvSpPr>
        <p:spPr>
          <a:xfrm>
            <a:off x="2941559" y="203215"/>
            <a:ext cx="7548355"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Services are Covered Under PACE?</a:t>
            </a:r>
          </a:p>
        </p:txBody>
      </p:sp>
      <p:sp>
        <p:nvSpPr>
          <p:cNvPr id="10" name="Content Placeholder 4">
            <a:extLst>
              <a:ext uri="{FF2B5EF4-FFF2-40B4-BE49-F238E27FC236}">
                <a16:creationId xmlns:a16="http://schemas.microsoft.com/office/drawing/2014/main" id="{22E7D1DB-1B06-423D-9244-0EB17F5CB3F6}"/>
              </a:ext>
            </a:extLst>
          </p:cNvPr>
          <p:cNvSpPr txBox="1">
            <a:spLocks noChangeArrowheads="1"/>
          </p:cNvSpPr>
          <p:nvPr/>
        </p:nvSpPr>
        <p:spPr bwMode="auto">
          <a:xfrm>
            <a:off x="457200" y="1600200"/>
            <a:ext cx="1033933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Including but not limited to all Medicare and Medicaid services.</a:t>
            </a:r>
          </a:p>
          <a:p>
            <a:pPr marL="342900" marR="0" lvl="0" indent="-342900" algn="l" defTabSz="914400" rtl="0" eaLnBrk="0" fontAlgn="base" latinLnBrk="0" hangingPunct="0">
              <a:lnSpc>
                <a:spcPct val="15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5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PACE also includes all other services determined necessary by the health professional’s team to improve and maintain an individual’s health.</a:t>
            </a:r>
          </a:p>
        </p:txBody>
      </p:sp>
    </p:spTree>
    <p:extLst>
      <p:ext uri="{BB962C8B-B14F-4D97-AF65-F5344CB8AC3E}">
        <p14:creationId xmlns:p14="http://schemas.microsoft.com/office/powerpoint/2010/main" val="1191303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7524</TotalTime>
  <Words>1435</Words>
  <Application>Microsoft Office PowerPoint</Application>
  <PresentationFormat>Widescreen</PresentationFormat>
  <Paragraphs>240</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 Light</vt:lpstr>
      <vt:lpstr>Arial Narrow</vt:lpstr>
      <vt:lpstr>Avenir Medium</vt:lpstr>
      <vt:lpstr>Calibri</vt:lpstr>
      <vt:lpstr>Calibri Light</vt:lpstr>
      <vt:lpstr>Open Sans</vt:lpstr>
      <vt:lpstr>Wingdings</vt:lpstr>
      <vt:lpstr>Office Theme</vt:lpstr>
      <vt:lpstr>Program of All-Inclusive Care for the Elderly (PACE)</vt:lpstr>
      <vt:lpstr>Our Mission</vt:lpstr>
      <vt:lpstr>Our Purpose</vt:lpstr>
      <vt:lpstr>PowerPoint Presentation</vt:lpstr>
      <vt:lpstr>PowerPoint Presentation</vt:lpstr>
      <vt:lpstr>PowerPoint Presentation</vt:lpstr>
      <vt:lpstr>PowerPoint Presentation</vt:lpstr>
      <vt:lpstr>PowerPoint Presentation</vt:lpstr>
      <vt:lpstr>PowerPoint Presentation</vt:lpstr>
      <vt:lpstr>DCH Assessment of PACE Program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Name</dc:title>
  <dc:creator>Kasi Joyce Romo</dc:creator>
  <cp:lastModifiedBy>Ward, Taesha</cp:lastModifiedBy>
  <cp:revision>106</cp:revision>
  <cp:lastPrinted>2023-11-20T20:21:44Z</cp:lastPrinted>
  <dcterms:created xsi:type="dcterms:W3CDTF">2023-08-25T16:43:38Z</dcterms:created>
  <dcterms:modified xsi:type="dcterms:W3CDTF">2024-05-14T20:25:27Z</dcterms:modified>
</cp:coreProperties>
</file>