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00" r:id="rId2"/>
    <p:sldId id="302" r:id="rId3"/>
    <p:sldId id="304" r:id="rId4"/>
    <p:sldId id="303" r:id="rId5"/>
    <p:sldId id="325" r:id="rId6"/>
    <p:sldId id="326" r:id="rId7"/>
    <p:sldId id="324" r:id="rId8"/>
    <p:sldId id="321" r:id="rId9"/>
    <p:sldId id="306" r:id="rId10"/>
    <p:sldId id="305" r:id="rId11"/>
    <p:sldId id="307" r:id="rId12"/>
    <p:sldId id="328" r:id="rId13"/>
    <p:sldId id="309" r:id="rId14"/>
    <p:sldId id="320" r:id="rId15"/>
    <p:sldId id="315" r:id="rId16"/>
    <p:sldId id="311" r:id="rId17"/>
    <p:sldId id="312" r:id="rId18"/>
    <p:sldId id="310" r:id="rId19"/>
    <p:sldId id="316" r:id="rId20"/>
    <p:sldId id="317" r:id="rId21"/>
    <p:sldId id="323" r:id="rId22"/>
    <p:sldId id="314" r:id="rId23"/>
    <p:sldId id="318" r:id="rId24"/>
    <p:sldId id="319" r:id="rId25"/>
    <p:sldId id="32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B"/>
    <a:srgbClr val="F26522"/>
    <a:srgbClr val="E76221"/>
    <a:srgbClr val="58595B"/>
    <a:srgbClr val="155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90AF5F-2D94-42AC-83A0-E0896D14B126}" v="74" dt="2020-07-17T14:16:42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03" autoAdjust="0"/>
    <p:restoredTop sz="65687" autoAdjust="0"/>
  </p:normalViewPr>
  <p:slideViewPr>
    <p:cSldViewPr snapToGrid="0" snapToObjects="1">
      <p:cViewPr varScale="1">
        <p:scale>
          <a:sx n="75" d="100"/>
          <a:sy n="75" d="100"/>
        </p:scale>
        <p:origin x="64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2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262D8-5A96-4C26-B792-5FE2804F9A9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F178946-0167-4DD1-9923-E933B4E96E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See a doctor</a:t>
          </a:r>
        </a:p>
      </dgm:t>
    </dgm:pt>
    <dgm:pt modelId="{B5274C02-5E83-4CF3-8D64-FB2410970B93}" type="parTrans" cxnId="{C02037E3-B74E-44EC-AC87-6611B82BE737}">
      <dgm:prSet/>
      <dgm:spPr/>
      <dgm:t>
        <a:bodyPr/>
        <a:lstStyle/>
        <a:p>
          <a:endParaRPr lang="en-US"/>
        </a:p>
      </dgm:t>
    </dgm:pt>
    <dgm:pt modelId="{C8AA4E07-43F5-49B0-B2DB-9FACC0C18FD3}" type="sibTrans" cxnId="{C02037E3-B74E-44EC-AC87-6611B82BE73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DE89F34-175A-4E85-8E4E-B50519B889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See a therapist</a:t>
          </a:r>
        </a:p>
      </dgm:t>
    </dgm:pt>
    <dgm:pt modelId="{582E3DCD-FA4C-4408-AE44-0C96A5611739}" type="parTrans" cxnId="{ECA722E5-E9F5-4A12-B621-EC612B10646D}">
      <dgm:prSet/>
      <dgm:spPr/>
      <dgm:t>
        <a:bodyPr/>
        <a:lstStyle/>
        <a:p>
          <a:endParaRPr lang="en-US"/>
        </a:p>
      </dgm:t>
    </dgm:pt>
    <dgm:pt modelId="{F3F39FA7-032F-4516-B2E7-FC743B85565C}" type="sibTrans" cxnId="{ECA722E5-E9F5-4A12-B621-EC612B10646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6503B29-B6A9-4746-8B4B-F9EE6161CA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Seek Resources</a:t>
          </a:r>
        </a:p>
      </dgm:t>
    </dgm:pt>
    <dgm:pt modelId="{80AD5FA7-97E0-4369-81CE-16478AEE2B00}" type="parTrans" cxnId="{BE269DEE-3D79-4020-ABEF-D00620ADB2AE}">
      <dgm:prSet/>
      <dgm:spPr/>
      <dgm:t>
        <a:bodyPr/>
        <a:lstStyle/>
        <a:p>
          <a:endParaRPr lang="en-US"/>
        </a:p>
      </dgm:t>
    </dgm:pt>
    <dgm:pt modelId="{D4343BB9-993E-4ABD-9715-0D6141B21F65}" type="sibTrans" cxnId="{BE269DEE-3D79-4020-ABEF-D00620ADB2A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1D376F0-B0B5-4572-A10F-A54FBC7EA8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Stop smoking</a:t>
          </a:r>
        </a:p>
      </dgm:t>
    </dgm:pt>
    <dgm:pt modelId="{D6E4AB56-81DE-41DD-8E4A-B1689EE9F146}" type="parTrans" cxnId="{019AC393-F78D-4F7E-864B-699959EFD196}">
      <dgm:prSet/>
      <dgm:spPr/>
      <dgm:t>
        <a:bodyPr/>
        <a:lstStyle/>
        <a:p>
          <a:endParaRPr lang="en-US"/>
        </a:p>
      </dgm:t>
    </dgm:pt>
    <dgm:pt modelId="{174B98D4-BCBE-444D-ACF6-CF51E350C767}" type="sibTrans" cxnId="{019AC393-F78D-4F7E-864B-699959EFD19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B4B0A2A-6D2C-4C66-A416-BEDD973801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Reach out to a friend</a:t>
          </a:r>
        </a:p>
      </dgm:t>
    </dgm:pt>
    <dgm:pt modelId="{733B6D2C-07BF-44C0-8EE8-8AF025610CAA}" type="parTrans" cxnId="{0D39B994-C4AE-4397-B0C2-99D62C9CEBAA}">
      <dgm:prSet/>
      <dgm:spPr/>
      <dgm:t>
        <a:bodyPr/>
        <a:lstStyle/>
        <a:p>
          <a:endParaRPr lang="en-US"/>
        </a:p>
      </dgm:t>
    </dgm:pt>
    <dgm:pt modelId="{2045B6EE-F3EB-4052-BE2B-4D98E1F0A2DA}" type="sibTrans" cxnId="{0D39B994-C4AE-4397-B0C2-99D62C9CEBA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2389CDD-91C6-4CA8-9463-FE1EADE29D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Practice mindfulness</a:t>
          </a:r>
        </a:p>
      </dgm:t>
    </dgm:pt>
    <dgm:pt modelId="{0104D867-DE00-4301-847F-00D5F531B200}" type="parTrans" cxnId="{8A0CA2E8-B161-496A-850E-99DB615ADFBD}">
      <dgm:prSet/>
      <dgm:spPr/>
      <dgm:t>
        <a:bodyPr/>
        <a:lstStyle/>
        <a:p>
          <a:endParaRPr lang="en-US"/>
        </a:p>
      </dgm:t>
    </dgm:pt>
    <dgm:pt modelId="{D9AA1D6C-C789-4405-9A93-CAAE1D4A1AA2}" type="sibTrans" cxnId="{8A0CA2E8-B161-496A-850E-99DB615ADFBD}">
      <dgm:prSet/>
      <dgm:spPr/>
      <dgm:t>
        <a:bodyPr/>
        <a:lstStyle/>
        <a:p>
          <a:endParaRPr lang="en-US"/>
        </a:p>
      </dgm:t>
    </dgm:pt>
    <dgm:pt modelId="{CD6A2A8F-1A39-42F7-BD4A-39620B6748F9}" type="pres">
      <dgm:prSet presAssocID="{91C262D8-5A96-4C26-B792-5FE2804F9A97}" presName="root" presStyleCnt="0">
        <dgm:presLayoutVars>
          <dgm:dir/>
          <dgm:resizeHandles val="exact"/>
        </dgm:presLayoutVars>
      </dgm:prSet>
      <dgm:spPr/>
    </dgm:pt>
    <dgm:pt modelId="{4E5FCE68-158F-40D2-BE20-77AA381A83A6}" type="pres">
      <dgm:prSet presAssocID="{91C262D8-5A96-4C26-B792-5FE2804F9A97}" presName="container" presStyleCnt="0">
        <dgm:presLayoutVars>
          <dgm:dir/>
          <dgm:resizeHandles val="exact"/>
        </dgm:presLayoutVars>
      </dgm:prSet>
      <dgm:spPr/>
    </dgm:pt>
    <dgm:pt modelId="{DD28CB0B-AC6D-43BC-87D3-EE8AC7028363}" type="pres">
      <dgm:prSet presAssocID="{FF178946-0167-4DD1-9923-E933B4E96EA1}" presName="compNode" presStyleCnt="0"/>
      <dgm:spPr/>
    </dgm:pt>
    <dgm:pt modelId="{1A776C5A-A859-452E-AFA3-7B0CCADACAED}" type="pres">
      <dgm:prSet presAssocID="{FF178946-0167-4DD1-9923-E933B4E96EA1}" presName="iconBgRect" presStyleLbl="bgShp" presStyleIdx="0" presStyleCnt="6" custScaleX="128770" custScaleY="131707"/>
      <dgm:spPr/>
    </dgm:pt>
    <dgm:pt modelId="{68417EB8-8523-4218-9DA6-4FB7AB79E213}" type="pres">
      <dgm:prSet presAssocID="{FF178946-0167-4DD1-9923-E933B4E96EA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C5D3C82-0711-4311-AB55-822BAB40DEF8}" type="pres">
      <dgm:prSet presAssocID="{FF178946-0167-4DD1-9923-E933B4E96EA1}" presName="spaceRect" presStyleCnt="0"/>
      <dgm:spPr/>
    </dgm:pt>
    <dgm:pt modelId="{8E39C8A4-3B8E-4849-8CAC-8091B561C071}" type="pres">
      <dgm:prSet presAssocID="{FF178946-0167-4DD1-9923-E933B4E96EA1}" presName="textRect" presStyleLbl="revTx" presStyleIdx="0" presStyleCnt="6">
        <dgm:presLayoutVars>
          <dgm:chMax val="1"/>
          <dgm:chPref val="1"/>
        </dgm:presLayoutVars>
      </dgm:prSet>
      <dgm:spPr/>
    </dgm:pt>
    <dgm:pt modelId="{C49166FF-2AC3-4501-945B-A0F8B4BBB012}" type="pres">
      <dgm:prSet presAssocID="{C8AA4E07-43F5-49B0-B2DB-9FACC0C18FD3}" presName="sibTrans" presStyleLbl="sibTrans2D1" presStyleIdx="0" presStyleCnt="0"/>
      <dgm:spPr/>
    </dgm:pt>
    <dgm:pt modelId="{02C709FF-D67B-47B2-B444-9197B557F558}" type="pres">
      <dgm:prSet presAssocID="{3DE89F34-175A-4E85-8E4E-B50519B889A2}" presName="compNode" presStyleCnt="0"/>
      <dgm:spPr/>
    </dgm:pt>
    <dgm:pt modelId="{F09065D7-91D3-41AC-9D0F-1FB3522D054B}" type="pres">
      <dgm:prSet presAssocID="{3DE89F34-175A-4E85-8E4E-B50519B889A2}" presName="iconBgRect" presStyleLbl="bgShp" presStyleIdx="1" presStyleCnt="6" custScaleX="125940" custScaleY="131544"/>
      <dgm:spPr/>
    </dgm:pt>
    <dgm:pt modelId="{621108A4-EF55-4B8F-AB28-6F967B334D3A}" type="pres">
      <dgm:prSet presAssocID="{3DE89F34-175A-4E85-8E4E-B50519B889A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7B4C0A8C-D97C-483F-8844-3BB77980F31E}" type="pres">
      <dgm:prSet presAssocID="{3DE89F34-175A-4E85-8E4E-B50519B889A2}" presName="spaceRect" presStyleCnt="0"/>
      <dgm:spPr/>
    </dgm:pt>
    <dgm:pt modelId="{99ACEA5F-1744-4545-8987-99604E9F410A}" type="pres">
      <dgm:prSet presAssocID="{3DE89F34-175A-4E85-8E4E-B50519B889A2}" presName="textRect" presStyleLbl="revTx" presStyleIdx="1" presStyleCnt="6">
        <dgm:presLayoutVars>
          <dgm:chMax val="1"/>
          <dgm:chPref val="1"/>
        </dgm:presLayoutVars>
      </dgm:prSet>
      <dgm:spPr/>
    </dgm:pt>
    <dgm:pt modelId="{A48878A0-A60A-4E1D-8639-779F372EF032}" type="pres">
      <dgm:prSet presAssocID="{F3F39FA7-032F-4516-B2E7-FC743B85565C}" presName="sibTrans" presStyleLbl="sibTrans2D1" presStyleIdx="0" presStyleCnt="0"/>
      <dgm:spPr/>
    </dgm:pt>
    <dgm:pt modelId="{7EC1077C-0AD0-4A78-B86F-6CA6656D5977}" type="pres">
      <dgm:prSet presAssocID="{06503B29-B6A9-4746-8B4B-F9EE6161CA49}" presName="compNode" presStyleCnt="0"/>
      <dgm:spPr/>
    </dgm:pt>
    <dgm:pt modelId="{538A0ABD-6E82-4479-8942-E28A0DE48047}" type="pres">
      <dgm:prSet presAssocID="{06503B29-B6A9-4746-8B4B-F9EE6161CA49}" presName="iconBgRect" presStyleLbl="bgShp" presStyleIdx="2" presStyleCnt="6" custScaleX="130841" custScaleY="128648"/>
      <dgm:spPr/>
    </dgm:pt>
    <dgm:pt modelId="{49BA86A9-4613-4873-85BD-0E9032A3E9D3}" type="pres">
      <dgm:prSet presAssocID="{06503B29-B6A9-4746-8B4B-F9EE6161CA4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7E5CCCC-BA08-4878-8B21-BBD4B3BA151B}" type="pres">
      <dgm:prSet presAssocID="{06503B29-B6A9-4746-8B4B-F9EE6161CA49}" presName="spaceRect" presStyleCnt="0"/>
      <dgm:spPr/>
    </dgm:pt>
    <dgm:pt modelId="{DB38376A-7D1D-4EFC-B341-39BD9BC86F33}" type="pres">
      <dgm:prSet presAssocID="{06503B29-B6A9-4746-8B4B-F9EE6161CA49}" presName="textRect" presStyleLbl="revTx" presStyleIdx="2" presStyleCnt="6">
        <dgm:presLayoutVars>
          <dgm:chMax val="1"/>
          <dgm:chPref val="1"/>
        </dgm:presLayoutVars>
      </dgm:prSet>
      <dgm:spPr/>
    </dgm:pt>
    <dgm:pt modelId="{06AE88CA-38AB-40AE-8A42-2226E28755F2}" type="pres">
      <dgm:prSet presAssocID="{D4343BB9-993E-4ABD-9715-0D6141B21F65}" presName="sibTrans" presStyleLbl="sibTrans2D1" presStyleIdx="0" presStyleCnt="0"/>
      <dgm:spPr/>
    </dgm:pt>
    <dgm:pt modelId="{CB183B61-E004-4B6D-B6C9-8BD18EBCDBAF}" type="pres">
      <dgm:prSet presAssocID="{31D376F0-B0B5-4572-A10F-A54FBC7EA892}" presName="compNode" presStyleCnt="0"/>
      <dgm:spPr/>
    </dgm:pt>
    <dgm:pt modelId="{61881351-304C-411F-A7F6-54FD695C4989}" type="pres">
      <dgm:prSet presAssocID="{31D376F0-B0B5-4572-A10F-A54FBC7EA892}" presName="iconBgRect" presStyleLbl="bgShp" presStyleIdx="3" presStyleCnt="6" custScaleX="134465" custScaleY="131700"/>
      <dgm:spPr/>
    </dgm:pt>
    <dgm:pt modelId="{F113A038-0BE2-45C7-BAF8-14D211DB8AF2}" type="pres">
      <dgm:prSet presAssocID="{31D376F0-B0B5-4572-A10F-A54FBC7EA89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moking"/>
        </a:ext>
      </dgm:extLst>
    </dgm:pt>
    <dgm:pt modelId="{CD767712-FFFA-4DD9-A21B-F0153F46009B}" type="pres">
      <dgm:prSet presAssocID="{31D376F0-B0B5-4572-A10F-A54FBC7EA892}" presName="spaceRect" presStyleCnt="0"/>
      <dgm:spPr/>
    </dgm:pt>
    <dgm:pt modelId="{FD6691E4-44B8-4E7F-B553-5822818E2D91}" type="pres">
      <dgm:prSet presAssocID="{31D376F0-B0B5-4572-A10F-A54FBC7EA892}" presName="textRect" presStyleLbl="revTx" presStyleIdx="3" presStyleCnt="6">
        <dgm:presLayoutVars>
          <dgm:chMax val="1"/>
          <dgm:chPref val="1"/>
        </dgm:presLayoutVars>
      </dgm:prSet>
      <dgm:spPr/>
    </dgm:pt>
    <dgm:pt modelId="{C7388FFB-6C3B-4FB5-960C-7C500CA76967}" type="pres">
      <dgm:prSet presAssocID="{174B98D4-BCBE-444D-ACF6-CF51E350C767}" presName="sibTrans" presStyleLbl="sibTrans2D1" presStyleIdx="0" presStyleCnt="0"/>
      <dgm:spPr/>
    </dgm:pt>
    <dgm:pt modelId="{1DE278D6-F9E4-4826-8D85-47F6F20D1F04}" type="pres">
      <dgm:prSet presAssocID="{9B4B0A2A-6D2C-4C66-A416-BEDD9738013B}" presName="compNode" presStyleCnt="0"/>
      <dgm:spPr/>
    </dgm:pt>
    <dgm:pt modelId="{12FE474E-443F-4607-97C0-505FD7AA64BD}" type="pres">
      <dgm:prSet presAssocID="{9B4B0A2A-6D2C-4C66-A416-BEDD9738013B}" presName="iconBgRect" presStyleLbl="bgShp" presStyleIdx="4" presStyleCnt="6" custScaleX="130202" custScaleY="131700"/>
      <dgm:spPr/>
    </dgm:pt>
    <dgm:pt modelId="{1D75358F-59CC-45CD-9030-FEF84D0AF86E}" type="pres">
      <dgm:prSet presAssocID="{9B4B0A2A-6D2C-4C66-A416-BEDD9738013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4A8BAF87-B73C-4496-B4FD-C137F5C6E3DA}" type="pres">
      <dgm:prSet presAssocID="{9B4B0A2A-6D2C-4C66-A416-BEDD9738013B}" presName="spaceRect" presStyleCnt="0"/>
      <dgm:spPr/>
    </dgm:pt>
    <dgm:pt modelId="{C85AF2FA-5952-4CDF-948F-AED984B1CD82}" type="pres">
      <dgm:prSet presAssocID="{9B4B0A2A-6D2C-4C66-A416-BEDD9738013B}" presName="textRect" presStyleLbl="revTx" presStyleIdx="4" presStyleCnt="6">
        <dgm:presLayoutVars>
          <dgm:chMax val="1"/>
          <dgm:chPref val="1"/>
        </dgm:presLayoutVars>
      </dgm:prSet>
      <dgm:spPr/>
    </dgm:pt>
    <dgm:pt modelId="{A297E62D-DDD2-4082-A45D-F7933E9E8408}" type="pres">
      <dgm:prSet presAssocID="{2045B6EE-F3EB-4052-BE2B-4D98E1F0A2DA}" presName="sibTrans" presStyleLbl="sibTrans2D1" presStyleIdx="0" presStyleCnt="0"/>
      <dgm:spPr/>
    </dgm:pt>
    <dgm:pt modelId="{24C7160C-E848-4C52-9EC0-9A244D8EB8FB}" type="pres">
      <dgm:prSet presAssocID="{42389CDD-91C6-4CA8-9463-FE1EADE29D03}" presName="compNode" presStyleCnt="0"/>
      <dgm:spPr/>
    </dgm:pt>
    <dgm:pt modelId="{E7B4A12F-629F-4A78-8F1F-46342EE3D7C1}" type="pres">
      <dgm:prSet presAssocID="{42389CDD-91C6-4CA8-9463-FE1EADE29D03}" presName="iconBgRect" presStyleLbl="bgShp" presStyleIdx="5" presStyleCnt="6" custScaleX="127459" custScaleY="131700"/>
      <dgm:spPr/>
    </dgm:pt>
    <dgm:pt modelId="{24EE13A7-2A82-4852-9005-7F4E88DA7702}" type="pres">
      <dgm:prSet presAssocID="{42389CDD-91C6-4CA8-9463-FE1EADE29D0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EB61626-782C-42AF-93E1-125D8ABD0B7E}" type="pres">
      <dgm:prSet presAssocID="{42389CDD-91C6-4CA8-9463-FE1EADE29D03}" presName="spaceRect" presStyleCnt="0"/>
      <dgm:spPr/>
    </dgm:pt>
    <dgm:pt modelId="{C2CE2711-E962-4452-AB3D-F081235E6C9C}" type="pres">
      <dgm:prSet presAssocID="{42389CDD-91C6-4CA8-9463-FE1EADE29D0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3A8E231A-31EB-4CAF-A3FE-36287AEBB19A}" type="presOf" srcId="{C8AA4E07-43F5-49B0-B2DB-9FACC0C18FD3}" destId="{C49166FF-2AC3-4501-945B-A0F8B4BBB012}" srcOrd="0" destOrd="0" presId="urn:microsoft.com/office/officeart/2018/2/layout/IconCircleList"/>
    <dgm:cxn modelId="{72E31D2C-C0E4-450F-BEA4-56670ACB8D97}" type="presOf" srcId="{31D376F0-B0B5-4572-A10F-A54FBC7EA892}" destId="{FD6691E4-44B8-4E7F-B553-5822818E2D91}" srcOrd="0" destOrd="0" presId="urn:microsoft.com/office/officeart/2018/2/layout/IconCircleList"/>
    <dgm:cxn modelId="{A2F3DE3A-738A-498E-A827-938D04370213}" type="presOf" srcId="{F3F39FA7-032F-4516-B2E7-FC743B85565C}" destId="{A48878A0-A60A-4E1D-8639-779F372EF032}" srcOrd="0" destOrd="0" presId="urn:microsoft.com/office/officeart/2018/2/layout/IconCircleList"/>
    <dgm:cxn modelId="{83C8B765-2BFD-46D4-BC74-F4E1FC62D199}" type="presOf" srcId="{06503B29-B6A9-4746-8B4B-F9EE6161CA49}" destId="{DB38376A-7D1D-4EFC-B341-39BD9BC86F33}" srcOrd="0" destOrd="0" presId="urn:microsoft.com/office/officeart/2018/2/layout/IconCircleList"/>
    <dgm:cxn modelId="{74C45674-B37A-4550-B95D-9F8B0A023ED1}" type="presOf" srcId="{FF178946-0167-4DD1-9923-E933B4E96EA1}" destId="{8E39C8A4-3B8E-4849-8CAC-8091B561C071}" srcOrd="0" destOrd="0" presId="urn:microsoft.com/office/officeart/2018/2/layout/IconCircleList"/>
    <dgm:cxn modelId="{E4AD197B-02A2-4E7A-B4C7-A0167FF954FE}" type="presOf" srcId="{42389CDD-91C6-4CA8-9463-FE1EADE29D03}" destId="{C2CE2711-E962-4452-AB3D-F081235E6C9C}" srcOrd="0" destOrd="0" presId="urn:microsoft.com/office/officeart/2018/2/layout/IconCircleList"/>
    <dgm:cxn modelId="{7FB49389-22EA-4079-BF99-4E344F09250E}" type="presOf" srcId="{9B4B0A2A-6D2C-4C66-A416-BEDD9738013B}" destId="{C85AF2FA-5952-4CDF-948F-AED984B1CD82}" srcOrd="0" destOrd="0" presId="urn:microsoft.com/office/officeart/2018/2/layout/IconCircleList"/>
    <dgm:cxn modelId="{019AC393-F78D-4F7E-864B-699959EFD196}" srcId="{91C262D8-5A96-4C26-B792-5FE2804F9A97}" destId="{31D376F0-B0B5-4572-A10F-A54FBC7EA892}" srcOrd="3" destOrd="0" parTransId="{D6E4AB56-81DE-41DD-8E4A-B1689EE9F146}" sibTransId="{174B98D4-BCBE-444D-ACF6-CF51E350C767}"/>
    <dgm:cxn modelId="{0D39B994-C4AE-4397-B0C2-99D62C9CEBAA}" srcId="{91C262D8-5A96-4C26-B792-5FE2804F9A97}" destId="{9B4B0A2A-6D2C-4C66-A416-BEDD9738013B}" srcOrd="4" destOrd="0" parTransId="{733B6D2C-07BF-44C0-8EE8-8AF025610CAA}" sibTransId="{2045B6EE-F3EB-4052-BE2B-4D98E1F0A2DA}"/>
    <dgm:cxn modelId="{9843D2A7-5578-4302-9DA1-3DE34744E918}" type="presOf" srcId="{2045B6EE-F3EB-4052-BE2B-4D98E1F0A2DA}" destId="{A297E62D-DDD2-4082-A45D-F7933E9E8408}" srcOrd="0" destOrd="0" presId="urn:microsoft.com/office/officeart/2018/2/layout/IconCircleList"/>
    <dgm:cxn modelId="{605FD4D1-2D68-4660-9FC8-0F82DC91F79D}" type="presOf" srcId="{D4343BB9-993E-4ABD-9715-0D6141B21F65}" destId="{06AE88CA-38AB-40AE-8A42-2226E28755F2}" srcOrd="0" destOrd="0" presId="urn:microsoft.com/office/officeart/2018/2/layout/IconCircleList"/>
    <dgm:cxn modelId="{75CEBBD3-33B5-4A5B-935F-6C6366113133}" type="presOf" srcId="{174B98D4-BCBE-444D-ACF6-CF51E350C767}" destId="{C7388FFB-6C3B-4FB5-960C-7C500CA76967}" srcOrd="0" destOrd="0" presId="urn:microsoft.com/office/officeart/2018/2/layout/IconCircleList"/>
    <dgm:cxn modelId="{A7C326DB-98A6-4C7E-8CDF-FEA5EC17C208}" type="presOf" srcId="{3DE89F34-175A-4E85-8E4E-B50519B889A2}" destId="{99ACEA5F-1744-4545-8987-99604E9F410A}" srcOrd="0" destOrd="0" presId="urn:microsoft.com/office/officeart/2018/2/layout/IconCircleList"/>
    <dgm:cxn modelId="{C02037E3-B74E-44EC-AC87-6611B82BE737}" srcId="{91C262D8-5A96-4C26-B792-5FE2804F9A97}" destId="{FF178946-0167-4DD1-9923-E933B4E96EA1}" srcOrd="0" destOrd="0" parTransId="{B5274C02-5E83-4CF3-8D64-FB2410970B93}" sibTransId="{C8AA4E07-43F5-49B0-B2DB-9FACC0C18FD3}"/>
    <dgm:cxn modelId="{ECA722E5-E9F5-4A12-B621-EC612B10646D}" srcId="{91C262D8-5A96-4C26-B792-5FE2804F9A97}" destId="{3DE89F34-175A-4E85-8E4E-B50519B889A2}" srcOrd="1" destOrd="0" parTransId="{582E3DCD-FA4C-4408-AE44-0C96A5611739}" sibTransId="{F3F39FA7-032F-4516-B2E7-FC743B85565C}"/>
    <dgm:cxn modelId="{8A0CA2E8-B161-496A-850E-99DB615ADFBD}" srcId="{91C262D8-5A96-4C26-B792-5FE2804F9A97}" destId="{42389CDD-91C6-4CA8-9463-FE1EADE29D03}" srcOrd="5" destOrd="0" parTransId="{0104D867-DE00-4301-847F-00D5F531B200}" sibTransId="{D9AA1D6C-C789-4405-9A93-CAAE1D4A1AA2}"/>
    <dgm:cxn modelId="{A9D16DEC-2954-43EE-8042-0B60CEEAED73}" type="presOf" srcId="{91C262D8-5A96-4C26-B792-5FE2804F9A97}" destId="{CD6A2A8F-1A39-42F7-BD4A-39620B6748F9}" srcOrd="0" destOrd="0" presId="urn:microsoft.com/office/officeart/2018/2/layout/IconCircleList"/>
    <dgm:cxn modelId="{BE269DEE-3D79-4020-ABEF-D00620ADB2AE}" srcId="{91C262D8-5A96-4C26-B792-5FE2804F9A97}" destId="{06503B29-B6A9-4746-8B4B-F9EE6161CA49}" srcOrd="2" destOrd="0" parTransId="{80AD5FA7-97E0-4369-81CE-16478AEE2B00}" sibTransId="{D4343BB9-993E-4ABD-9715-0D6141B21F65}"/>
    <dgm:cxn modelId="{50F35FD9-F78B-4672-943B-02E653F03998}" type="presParOf" srcId="{CD6A2A8F-1A39-42F7-BD4A-39620B6748F9}" destId="{4E5FCE68-158F-40D2-BE20-77AA381A83A6}" srcOrd="0" destOrd="0" presId="urn:microsoft.com/office/officeart/2018/2/layout/IconCircleList"/>
    <dgm:cxn modelId="{87D80AA0-447D-4C69-8935-82B564262A34}" type="presParOf" srcId="{4E5FCE68-158F-40D2-BE20-77AA381A83A6}" destId="{DD28CB0B-AC6D-43BC-87D3-EE8AC7028363}" srcOrd="0" destOrd="0" presId="urn:microsoft.com/office/officeart/2018/2/layout/IconCircleList"/>
    <dgm:cxn modelId="{7F919DDD-D896-4B12-BCC2-FD2029CF59B8}" type="presParOf" srcId="{DD28CB0B-AC6D-43BC-87D3-EE8AC7028363}" destId="{1A776C5A-A859-452E-AFA3-7B0CCADACAED}" srcOrd="0" destOrd="0" presId="urn:microsoft.com/office/officeart/2018/2/layout/IconCircleList"/>
    <dgm:cxn modelId="{4A170E2E-5D98-4AAD-B58D-11C35F54D059}" type="presParOf" srcId="{DD28CB0B-AC6D-43BC-87D3-EE8AC7028363}" destId="{68417EB8-8523-4218-9DA6-4FB7AB79E213}" srcOrd="1" destOrd="0" presId="urn:microsoft.com/office/officeart/2018/2/layout/IconCircleList"/>
    <dgm:cxn modelId="{01C71C95-ED6B-4A55-96AB-2DE96967D604}" type="presParOf" srcId="{DD28CB0B-AC6D-43BC-87D3-EE8AC7028363}" destId="{CC5D3C82-0711-4311-AB55-822BAB40DEF8}" srcOrd="2" destOrd="0" presId="urn:microsoft.com/office/officeart/2018/2/layout/IconCircleList"/>
    <dgm:cxn modelId="{27A50DBC-208D-4E8C-94F7-B7EB6F07B514}" type="presParOf" srcId="{DD28CB0B-AC6D-43BC-87D3-EE8AC7028363}" destId="{8E39C8A4-3B8E-4849-8CAC-8091B561C071}" srcOrd="3" destOrd="0" presId="urn:microsoft.com/office/officeart/2018/2/layout/IconCircleList"/>
    <dgm:cxn modelId="{3A19E7CD-1B89-4E63-A62E-8480FC9A13A5}" type="presParOf" srcId="{4E5FCE68-158F-40D2-BE20-77AA381A83A6}" destId="{C49166FF-2AC3-4501-945B-A0F8B4BBB012}" srcOrd="1" destOrd="0" presId="urn:microsoft.com/office/officeart/2018/2/layout/IconCircleList"/>
    <dgm:cxn modelId="{F21A1FCF-520E-47FE-9234-AEEA1BF1782D}" type="presParOf" srcId="{4E5FCE68-158F-40D2-BE20-77AA381A83A6}" destId="{02C709FF-D67B-47B2-B444-9197B557F558}" srcOrd="2" destOrd="0" presId="urn:microsoft.com/office/officeart/2018/2/layout/IconCircleList"/>
    <dgm:cxn modelId="{154D2826-09FD-402D-8A6C-9DD584A7836D}" type="presParOf" srcId="{02C709FF-D67B-47B2-B444-9197B557F558}" destId="{F09065D7-91D3-41AC-9D0F-1FB3522D054B}" srcOrd="0" destOrd="0" presId="urn:microsoft.com/office/officeart/2018/2/layout/IconCircleList"/>
    <dgm:cxn modelId="{B2EA36AD-B51E-42CC-AFCA-2533DAFD8958}" type="presParOf" srcId="{02C709FF-D67B-47B2-B444-9197B557F558}" destId="{621108A4-EF55-4B8F-AB28-6F967B334D3A}" srcOrd="1" destOrd="0" presId="urn:microsoft.com/office/officeart/2018/2/layout/IconCircleList"/>
    <dgm:cxn modelId="{D4B40725-5938-41C1-82ED-ECBB6AA267DD}" type="presParOf" srcId="{02C709FF-D67B-47B2-B444-9197B557F558}" destId="{7B4C0A8C-D97C-483F-8844-3BB77980F31E}" srcOrd="2" destOrd="0" presId="urn:microsoft.com/office/officeart/2018/2/layout/IconCircleList"/>
    <dgm:cxn modelId="{13FAEFEA-3DB7-4F14-A1D9-692A1165FCDD}" type="presParOf" srcId="{02C709FF-D67B-47B2-B444-9197B557F558}" destId="{99ACEA5F-1744-4545-8987-99604E9F410A}" srcOrd="3" destOrd="0" presId="urn:microsoft.com/office/officeart/2018/2/layout/IconCircleList"/>
    <dgm:cxn modelId="{828DE8B9-420E-4798-90E0-5A6294EE43A7}" type="presParOf" srcId="{4E5FCE68-158F-40D2-BE20-77AA381A83A6}" destId="{A48878A0-A60A-4E1D-8639-779F372EF032}" srcOrd="3" destOrd="0" presId="urn:microsoft.com/office/officeart/2018/2/layout/IconCircleList"/>
    <dgm:cxn modelId="{BF090654-71FF-4B3C-A2A9-79DF6FAEFDE2}" type="presParOf" srcId="{4E5FCE68-158F-40D2-BE20-77AA381A83A6}" destId="{7EC1077C-0AD0-4A78-B86F-6CA6656D5977}" srcOrd="4" destOrd="0" presId="urn:microsoft.com/office/officeart/2018/2/layout/IconCircleList"/>
    <dgm:cxn modelId="{EE597324-C774-44CB-9EBE-CAA0753984CF}" type="presParOf" srcId="{7EC1077C-0AD0-4A78-B86F-6CA6656D5977}" destId="{538A0ABD-6E82-4479-8942-E28A0DE48047}" srcOrd="0" destOrd="0" presId="urn:microsoft.com/office/officeart/2018/2/layout/IconCircleList"/>
    <dgm:cxn modelId="{C26BBF82-655B-4BDE-B312-C5D0AF5BF27E}" type="presParOf" srcId="{7EC1077C-0AD0-4A78-B86F-6CA6656D5977}" destId="{49BA86A9-4613-4873-85BD-0E9032A3E9D3}" srcOrd="1" destOrd="0" presId="urn:microsoft.com/office/officeart/2018/2/layout/IconCircleList"/>
    <dgm:cxn modelId="{D25CF713-F773-4183-BD42-3081C978D65A}" type="presParOf" srcId="{7EC1077C-0AD0-4A78-B86F-6CA6656D5977}" destId="{47E5CCCC-BA08-4878-8B21-BBD4B3BA151B}" srcOrd="2" destOrd="0" presId="urn:microsoft.com/office/officeart/2018/2/layout/IconCircleList"/>
    <dgm:cxn modelId="{B09FE60C-5026-4F56-9D88-15B661034D6B}" type="presParOf" srcId="{7EC1077C-0AD0-4A78-B86F-6CA6656D5977}" destId="{DB38376A-7D1D-4EFC-B341-39BD9BC86F33}" srcOrd="3" destOrd="0" presId="urn:microsoft.com/office/officeart/2018/2/layout/IconCircleList"/>
    <dgm:cxn modelId="{757EA11D-611D-47B2-8858-D9FAB7DF2E44}" type="presParOf" srcId="{4E5FCE68-158F-40D2-BE20-77AA381A83A6}" destId="{06AE88CA-38AB-40AE-8A42-2226E28755F2}" srcOrd="5" destOrd="0" presId="urn:microsoft.com/office/officeart/2018/2/layout/IconCircleList"/>
    <dgm:cxn modelId="{A01FB1D6-904A-4AF5-BEE8-23D3D7A46612}" type="presParOf" srcId="{4E5FCE68-158F-40D2-BE20-77AA381A83A6}" destId="{CB183B61-E004-4B6D-B6C9-8BD18EBCDBAF}" srcOrd="6" destOrd="0" presId="urn:microsoft.com/office/officeart/2018/2/layout/IconCircleList"/>
    <dgm:cxn modelId="{F837E4F6-AEC6-4455-AD58-36B3405A7E15}" type="presParOf" srcId="{CB183B61-E004-4B6D-B6C9-8BD18EBCDBAF}" destId="{61881351-304C-411F-A7F6-54FD695C4989}" srcOrd="0" destOrd="0" presId="urn:microsoft.com/office/officeart/2018/2/layout/IconCircleList"/>
    <dgm:cxn modelId="{C1A40103-4CEE-4EC5-9913-0FB03E784941}" type="presParOf" srcId="{CB183B61-E004-4B6D-B6C9-8BD18EBCDBAF}" destId="{F113A038-0BE2-45C7-BAF8-14D211DB8AF2}" srcOrd="1" destOrd="0" presId="urn:microsoft.com/office/officeart/2018/2/layout/IconCircleList"/>
    <dgm:cxn modelId="{3EFAC235-4F83-42FB-B98D-80F063D1AC88}" type="presParOf" srcId="{CB183B61-E004-4B6D-B6C9-8BD18EBCDBAF}" destId="{CD767712-FFFA-4DD9-A21B-F0153F46009B}" srcOrd="2" destOrd="0" presId="urn:microsoft.com/office/officeart/2018/2/layout/IconCircleList"/>
    <dgm:cxn modelId="{D9A5C2BB-00B4-4C7E-8012-5EE6D03B88A6}" type="presParOf" srcId="{CB183B61-E004-4B6D-B6C9-8BD18EBCDBAF}" destId="{FD6691E4-44B8-4E7F-B553-5822818E2D91}" srcOrd="3" destOrd="0" presId="urn:microsoft.com/office/officeart/2018/2/layout/IconCircleList"/>
    <dgm:cxn modelId="{7074B609-5A25-4B6E-BD59-F9B9E6AF4216}" type="presParOf" srcId="{4E5FCE68-158F-40D2-BE20-77AA381A83A6}" destId="{C7388FFB-6C3B-4FB5-960C-7C500CA76967}" srcOrd="7" destOrd="0" presId="urn:microsoft.com/office/officeart/2018/2/layout/IconCircleList"/>
    <dgm:cxn modelId="{3AA122E4-4FFE-41BA-B56E-04B28A43EEBD}" type="presParOf" srcId="{4E5FCE68-158F-40D2-BE20-77AA381A83A6}" destId="{1DE278D6-F9E4-4826-8D85-47F6F20D1F04}" srcOrd="8" destOrd="0" presId="urn:microsoft.com/office/officeart/2018/2/layout/IconCircleList"/>
    <dgm:cxn modelId="{EC8F30AB-D03B-4076-986C-4E22A4E36B2E}" type="presParOf" srcId="{1DE278D6-F9E4-4826-8D85-47F6F20D1F04}" destId="{12FE474E-443F-4607-97C0-505FD7AA64BD}" srcOrd="0" destOrd="0" presId="urn:microsoft.com/office/officeart/2018/2/layout/IconCircleList"/>
    <dgm:cxn modelId="{A090A525-F2C8-4DA6-9609-C4898A9480E9}" type="presParOf" srcId="{1DE278D6-F9E4-4826-8D85-47F6F20D1F04}" destId="{1D75358F-59CC-45CD-9030-FEF84D0AF86E}" srcOrd="1" destOrd="0" presId="urn:microsoft.com/office/officeart/2018/2/layout/IconCircleList"/>
    <dgm:cxn modelId="{A95E2F00-D86E-4261-BB3D-86F5AF548F6C}" type="presParOf" srcId="{1DE278D6-F9E4-4826-8D85-47F6F20D1F04}" destId="{4A8BAF87-B73C-4496-B4FD-C137F5C6E3DA}" srcOrd="2" destOrd="0" presId="urn:microsoft.com/office/officeart/2018/2/layout/IconCircleList"/>
    <dgm:cxn modelId="{44A50FCE-5AE9-4901-B58A-3E2C4DFC9F51}" type="presParOf" srcId="{1DE278D6-F9E4-4826-8D85-47F6F20D1F04}" destId="{C85AF2FA-5952-4CDF-948F-AED984B1CD82}" srcOrd="3" destOrd="0" presId="urn:microsoft.com/office/officeart/2018/2/layout/IconCircleList"/>
    <dgm:cxn modelId="{8048EB95-8834-4F2B-89DC-DD0D761F7276}" type="presParOf" srcId="{4E5FCE68-158F-40D2-BE20-77AA381A83A6}" destId="{A297E62D-DDD2-4082-A45D-F7933E9E8408}" srcOrd="9" destOrd="0" presId="urn:microsoft.com/office/officeart/2018/2/layout/IconCircleList"/>
    <dgm:cxn modelId="{F831828C-382B-4ADD-A6B2-91D07D77E3AD}" type="presParOf" srcId="{4E5FCE68-158F-40D2-BE20-77AA381A83A6}" destId="{24C7160C-E848-4C52-9EC0-9A244D8EB8FB}" srcOrd="10" destOrd="0" presId="urn:microsoft.com/office/officeart/2018/2/layout/IconCircleList"/>
    <dgm:cxn modelId="{F45D3DFF-988C-47B4-9D02-68AFFE0B17AB}" type="presParOf" srcId="{24C7160C-E848-4C52-9EC0-9A244D8EB8FB}" destId="{E7B4A12F-629F-4A78-8F1F-46342EE3D7C1}" srcOrd="0" destOrd="0" presId="urn:microsoft.com/office/officeart/2018/2/layout/IconCircleList"/>
    <dgm:cxn modelId="{A7E6EFA1-502F-47DA-A173-92C50E67D4C8}" type="presParOf" srcId="{24C7160C-E848-4C52-9EC0-9A244D8EB8FB}" destId="{24EE13A7-2A82-4852-9005-7F4E88DA7702}" srcOrd="1" destOrd="0" presId="urn:microsoft.com/office/officeart/2018/2/layout/IconCircleList"/>
    <dgm:cxn modelId="{D9177236-5D5A-4C7E-9B4C-5654F7D472F6}" type="presParOf" srcId="{24C7160C-E848-4C52-9EC0-9A244D8EB8FB}" destId="{3EB61626-782C-42AF-93E1-125D8ABD0B7E}" srcOrd="2" destOrd="0" presId="urn:microsoft.com/office/officeart/2018/2/layout/IconCircleList"/>
    <dgm:cxn modelId="{BB6B2BAD-8019-44E9-B52E-7ECE1177B256}" type="presParOf" srcId="{24C7160C-E848-4C52-9EC0-9A244D8EB8FB}" destId="{C2CE2711-E962-4452-AB3D-F081235E6C9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BB88D3-26EC-4B69-BC68-AE3616880C3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BEE720F4-DB3C-4669-ADBE-C919FA4A256F}">
      <dgm:prSet custT="1"/>
      <dgm:spPr/>
      <dgm:t>
        <a:bodyPr/>
        <a:lstStyle/>
        <a:p>
          <a:pPr>
            <a:defRPr cap="all"/>
          </a:pPr>
          <a:r>
            <a:rPr lang="en-US" sz="160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</a:rPr>
            <a:t>Wellness and recovery are possible.</a:t>
          </a:r>
        </a:p>
      </dgm:t>
    </dgm:pt>
    <dgm:pt modelId="{F8FB72D1-63F0-492D-84DA-B1D458FA08BF}" type="parTrans" cxnId="{8BDDF872-74D4-4D21-8EF7-B72C3F8BCBBF}">
      <dgm:prSet/>
      <dgm:spPr/>
      <dgm:t>
        <a:bodyPr/>
        <a:lstStyle/>
        <a:p>
          <a:endParaRPr lang="en-US"/>
        </a:p>
      </dgm:t>
    </dgm:pt>
    <dgm:pt modelId="{945AEE82-34B3-49DE-A4A1-EB857D66A6D5}" type="sibTrans" cxnId="{8BDDF872-74D4-4D21-8EF7-B72C3F8BCBBF}">
      <dgm:prSet/>
      <dgm:spPr/>
      <dgm:t>
        <a:bodyPr/>
        <a:lstStyle/>
        <a:p>
          <a:endParaRPr lang="en-US"/>
        </a:p>
      </dgm:t>
    </dgm:pt>
    <dgm:pt modelId="{24F64A6B-AF00-4D24-A36C-9DC4BB5562F3}">
      <dgm:prSet custT="1"/>
      <dgm:spPr/>
      <dgm:t>
        <a:bodyPr/>
        <a:lstStyle/>
        <a:p>
          <a:pPr>
            <a:defRPr cap="all"/>
          </a:pPr>
          <a:r>
            <a: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rPr>
            <a:t>No matter how long a person experiences symptoms of loneliness, social isolation or depression, people can and often do recover.</a:t>
          </a:r>
        </a:p>
      </dgm:t>
    </dgm:pt>
    <dgm:pt modelId="{8762482E-5238-48FE-AD67-78FF4779D147}" type="parTrans" cxnId="{C11DFD3D-D44C-4F93-A67D-2B4DB58AA95B}">
      <dgm:prSet/>
      <dgm:spPr/>
      <dgm:t>
        <a:bodyPr/>
        <a:lstStyle/>
        <a:p>
          <a:endParaRPr lang="en-US"/>
        </a:p>
      </dgm:t>
    </dgm:pt>
    <dgm:pt modelId="{64A523D6-CF79-4AD8-847B-561C2F1733B4}" type="sibTrans" cxnId="{C11DFD3D-D44C-4F93-A67D-2B4DB58AA95B}">
      <dgm:prSet/>
      <dgm:spPr/>
      <dgm:t>
        <a:bodyPr/>
        <a:lstStyle/>
        <a:p>
          <a:endParaRPr lang="en-US"/>
        </a:p>
      </dgm:t>
    </dgm:pt>
    <dgm:pt modelId="{86DC9371-9811-4729-8EF8-393638B0DE3A}">
      <dgm:prSet custT="1"/>
      <dgm:spPr/>
      <dgm:t>
        <a:bodyPr/>
        <a:lstStyle/>
        <a:p>
          <a:pPr>
            <a:defRPr cap="all"/>
          </a:pPr>
          <a:r>
            <a:rPr lang="en-US" sz="16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rPr>
            <a:t>There are all kinds of interventions, treatments and supports available to help</a:t>
          </a:r>
          <a:r>
            <a:rPr lang="en-US" sz="1600" dirty="0">
              <a:solidFill>
                <a:schemeClr val="accent4">
                  <a:lumMod val="50000"/>
                </a:schemeClr>
              </a:solidFill>
            </a:rPr>
            <a:t>. </a:t>
          </a:r>
        </a:p>
      </dgm:t>
    </dgm:pt>
    <dgm:pt modelId="{8A7569EC-2470-45D9-9673-3D08B8B7323E}" type="parTrans" cxnId="{41160985-649F-4401-9392-F8968527B69B}">
      <dgm:prSet/>
      <dgm:spPr/>
      <dgm:t>
        <a:bodyPr/>
        <a:lstStyle/>
        <a:p>
          <a:endParaRPr lang="en-US"/>
        </a:p>
      </dgm:t>
    </dgm:pt>
    <dgm:pt modelId="{7E956956-1AF4-4D9B-A677-9E8C8980F849}" type="sibTrans" cxnId="{41160985-649F-4401-9392-F8968527B69B}">
      <dgm:prSet/>
      <dgm:spPr/>
      <dgm:t>
        <a:bodyPr/>
        <a:lstStyle/>
        <a:p>
          <a:endParaRPr lang="en-US"/>
        </a:p>
      </dgm:t>
    </dgm:pt>
    <dgm:pt modelId="{C62C71A3-CCBD-45DC-ADF9-111DAA81649A}">
      <dgm:prSet/>
      <dgm:spPr/>
      <dgm:t>
        <a:bodyPr/>
        <a:lstStyle/>
        <a:p>
          <a:pPr>
            <a:defRPr cap="all"/>
          </a:pPr>
          <a:r>
            <a:rPr lang="en-US" dirty="0">
              <a:latin typeface="Trebuchet MS" panose="020B0603020202020204" pitchFamily="34" charset="0"/>
            </a:rPr>
            <a:t>You are the key.  Take responsibility for you! </a:t>
          </a:r>
        </a:p>
      </dgm:t>
    </dgm:pt>
    <dgm:pt modelId="{DF6003E3-2F80-457B-8D05-1B8A74DB1E2B}" type="parTrans" cxnId="{BB66E6E8-F808-46F3-9B40-ECEAFF5C0BBA}">
      <dgm:prSet/>
      <dgm:spPr/>
      <dgm:t>
        <a:bodyPr/>
        <a:lstStyle/>
        <a:p>
          <a:endParaRPr lang="en-US"/>
        </a:p>
      </dgm:t>
    </dgm:pt>
    <dgm:pt modelId="{8C16231C-9BB9-46A7-8C15-9F6989A17BBF}" type="sibTrans" cxnId="{BB66E6E8-F808-46F3-9B40-ECEAFF5C0BBA}">
      <dgm:prSet/>
      <dgm:spPr/>
      <dgm:t>
        <a:bodyPr/>
        <a:lstStyle/>
        <a:p>
          <a:endParaRPr lang="en-US"/>
        </a:p>
      </dgm:t>
    </dgm:pt>
    <dgm:pt modelId="{E1FF435E-7109-4DD3-88E2-FB2050EB8A5C}" type="pres">
      <dgm:prSet presAssocID="{C4BB88D3-26EC-4B69-BC68-AE3616880C39}" presName="root" presStyleCnt="0">
        <dgm:presLayoutVars>
          <dgm:dir/>
          <dgm:resizeHandles val="exact"/>
        </dgm:presLayoutVars>
      </dgm:prSet>
      <dgm:spPr/>
    </dgm:pt>
    <dgm:pt modelId="{69F07140-1D45-4D39-B19D-25F2F43AD416}" type="pres">
      <dgm:prSet presAssocID="{BEE720F4-DB3C-4669-ADBE-C919FA4A256F}" presName="compNode" presStyleCnt="0"/>
      <dgm:spPr/>
    </dgm:pt>
    <dgm:pt modelId="{21D92F69-63C5-44E1-8A47-A44ECAF36863}" type="pres">
      <dgm:prSet presAssocID="{BEE720F4-DB3C-4669-ADBE-C919FA4A256F}" presName="iconBgRect" presStyleLbl="bgShp" presStyleIdx="0" presStyleCnt="4"/>
      <dgm:spPr/>
    </dgm:pt>
    <dgm:pt modelId="{FAFAF2CE-ABA2-4275-9FFD-E0A40C671C8C}" type="pres">
      <dgm:prSet presAssocID="{BEE720F4-DB3C-4669-ADBE-C919FA4A256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D3344CC6-A7FF-4673-8819-0301A250228A}" type="pres">
      <dgm:prSet presAssocID="{BEE720F4-DB3C-4669-ADBE-C919FA4A256F}" presName="spaceRect" presStyleCnt="0"/>
      <dgm:spPr/>
    </dgm:pt>
    <dgm:pt modelId="{D60C4AA0-8BF9-4492-864A-BDD0E28DC687}" type="pres">
      <dgm:prSet presAssocID="{BEE720F4-DB3C-4669-ADBE-C919FA4A256F}" presName="textRect" presStyleLbl="revTx" presStyleIdx="0" presStyleCnt="4">
        <dgm:presLayoutVars>
          <dgm:chMax val="1"/>
          <dgm:chPref val="1"/>
        </dgm:presLayoutVars>
      </dgm:prSet>
      <dgm:spPr/>
    </dgm:pt>
    <dgm:pt modelId="{BE115DA7-72D4-46D4-9FAF-674ACED5DEC8}" type="pres">
      <dgm:prSet presAssocID="{945AEE82-34B3-49DE-A4A1-EB857D66A6D5}" presName="sibTrans" presStyleCnt="0"/>
      <dgm:spPr/>
    </dgm:pt>
    <dgm:pt modelId="{95F4BC3D-19B3-470C-8870-AEF9E5085902}" type="pres">
      <dgm:prSet presAssocID="{24F64A6B-AF00-4D24-A36C-9DC4BB5562F3}" presName="compNode" presStyleCnt="0"/>
      <dgm:spPr/>
    </dgm:pt>
    <dgm:pt modelId="{A70A9D6D-BE70-4A76-9878-6EF0BCEB8064}" type="pres">
      <dgm:prSet presAssocID="{24F64A6B-AF00-4D24-A36C-9DC4BB5562F3}" presName="iconBgRect" presStyleLbl="bgShp" presStyleIdx="1" presStyleCnt="4"/>
      <dgm:spPr/>
    </dgm:pt>
    <dgm:pt modelId="{98DB6D75-7027-4C73-977D-5AB7654743CE}" type="pres">
      <dgm:prSet presAssocID="{24F64A6B-AF00-4D24-A36C-9DC4BB5562F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85B43C5-E9E1-41FD-81B9-CCE71F599F81}" type="pres">
      <dgm:prSet presAssocID="{24F64A6B-AF00-4D24-A36C-9DC4BB5562F3}" presName="spaceRect" presStyleCnt="0"/>
      <dgm:spPr/>
    </dgm:pt>
    <dgm:pt modelId="{274DDB33-ED9A-4463-899E-98C6DC4B33CD}" type="pres">
      <dgm:prSet presAssocID="{24F64A6B-AF00-4D24-A36C-9DC4BB5562F3}" presName="textRect" presStyleLbl="revTx" presStyleIdx="1" presStyleCnt="4">
        <dgm:presLayoutVars>
          <dgm:chMax val="1"/>
          <dgm:chPref val="1"/>
        </dgm:presLayoutVars>
      </dgm:prSet>
      <dgm:spPr/>
    </dgm:pt>
    <dgm:pt modelId="{59D5E1F4-1B6F-4739-B3CB-45A5C9EF5749}" type="pres">
      <dgm:prSet presAssocID="{64A523D6-CF79-4AD8-847B-561C2F1733B4}" presName="sibTrans" presStyleCnt="0"/>
      <dgm:spPr/>
    </dgm:pt>
    <dgm:pt modelId="{94627C77-47A0-4A92-B9BA-90E6426490E7}" type="pres">
      <dgm:prSet presAssocID="{86DC9371-9811-4729-8EF8-393638B0DE3A}" presName="compNode" presStyleCnt="0"/>
      <dgm:spPr/>
    </dgm:pt>
    <dgm:pt modelId="{779CF68B-5B8B-46C8-A6FB-F3B9D55F7948}" type="pres">
      <dgm:prSet presAssocID="{86DC9371-9811-4729-8EF8-393638B0DE3A}" presName="iconBgRect" presStyleLbl="bgShp" presStyleIdx="2" presStyleCnt="4"/>
      <dgm:spPr/>
    </dgm:pt>
    <dgm:pt modelId="{F8D409C8-3AE8-4394-9346-8D772B2FD353}" type="pres">
      <dgm:prSet presAssocID="{86DC9371-9811-4729-8EF8-393638B0DE3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32D67DB-F067-4F9D-A3EC-7A7384911A3F}" type="pres">
      <dgm:prSet presAssocID="{86DC9371-9811-4729-8EF8-393638B0DE3A}" presName="spaceRect" presStyleCnt="0"/>
      <dgm:spPr/>
    </dgm:pt>
    <dgm:pt modelId="{41349693-378E-45B1-8E69-481D06370027}" type="pres">
      <dgm:prSet presAssocID="{86DC9371-9811-4729-8EF8-393638B0DE3A}" presName="textRect" presStyleLbl="revTx" presStyleIdx="2" presStyleCnt="4">
        <dgm:presLayoutVars>
          <dgm:chMax val="1"/>
          <dgm:chPref val="1"/>
        </dgm:presLayoutVars>
      </dgm:prSet>
      <dgm:spPr/>
    </dgm:pt>
    <dgm:pt modelId="{1281DF3E-7F4E-4232-B9C7-80BDC1C1B1C5}" type="pres">
      <dgm:prSet presAssocID="{7E956956-1AF4-4D9B-A677-9E8C8980F849}" presName="sibTrans" presStyleCnt="0"/>
      <dgm:spPr/>
    </dgm:pt>
    <dgm:pt modelId="{DDA920DD-7E46-4814-BF10-CAB2835538FB}" type="pres">
      <dgm:prSet presAssocID="{C62C71A3-CCBD-45DC-ADF9-111DAA81649A}" presName="compNode" presStyleCnt="0"/>
      <dgm:spPr/>
    </dgm:pt>
    <dgm:pt modelId="{DA18874F-5AEC-4469-A0AF-7D46B4B2EA6E}" type="pres">
      <dgm:prSet presAssocID="{C62C71A3-CCBD-45DC-ADF9-111DAA81649A}" presName="iconBgRect" presStyleLbl="bgShp" presStyleIdx="3" presStyleCnt="4"/>
      <dgm:spPr/>
    </dgm:pt>
    <dgm:pt modelId="{FA216AD2-0A16-4075-BF94-AA714DBBA3F8}" type="pres">
      <dgm:prSet presAssocID="{C62C71A3-CCBD-45DC-ADF9-111DAA81649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91E508C8-5894-4EF7-81C7-80EB2B1B1E4D}" type="pres">
      <dgm:prSet presAssocID="{C62C71A3-CCBD-45DC-ADF9-111DAA81649A}" presName="spaceRect" presStyleCnt="0"/>
      <dgm:spPr/>
    </dgm:pt>
    <dgm:pt modelId="{A6EF16A6-43DF-40DF-9B69-B7AF227D933C}" type="pres">
      <dgm:prSet presAssocID="{C62C71A3-CCBD-45DC-ADF9-111DAA81649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F5EBD09-5D04-430E-B256-64ADC59F9F6D}" type="presOf" srcId="{BEE720F4-DB3C-4669-ADBE-C919FA4A256F}" destId="{D60C4AA0-8BF9-4492-864A-BDD0E28DC687}" srcOrd="0" destOrd="0" presId="urn:microsoft.com/office/officeart/2018/5/layout/IconCircleLabelList"/>
    <dgm:cxn modelId="{90995412-1D59-40D7-8F85-7CB0296AE214}" type="presOf" srcId="{C62C71A3-CCBD-45DC-ADF9-111DAA81649A}" destId="{A6EF16A6-43DF-40DF-9B69-B7AF227D933C}" srcOrd="0" destOrd="0" presId="urn:microsoft.com/office/officeart/2018/5/layout/IconCircleLabelList"/>
    <dgm:cxn modelId="{C11DFD3D-D44C-4F93-A67D-2B4DB58AA95B}" srcId="{C4BB88D3-26EC-4B69-BC68-AE3616880C39}" destId="{24F64A6B-AF00-4D24-A36C-9DC4BB5562F3}" srcOrd="1" destOrd="0" parTransId="{8762482E-5238-48FE-AD67-78FF4779D147}" sibTransId="{64A523D6-CF79-4AD8-847B-561C2F1733B4}"/>
    <dgm:cxn modelId="{8BDDF872-74D4-4D21-8EF7-B72C3F8BCBBF}" srcId="{C4BB88D3-26EC-4B69-BC68-AE3616880C39}" destId="{BEE720F4-DB3C-4669-ADBE-C919FA4A256F}" srcOrd="0" destOrd="0" parTransId="{F8FB72D1-63F0-492D-84DA-B1D458FA08BF}" sibTransId="{945AEE82-34B3-49DE-A4A1-EB857D66A6D5}"/>
    <dgm:cxn modelId="{37608283-A299-4C29-81B2-71E430F97D6F}" type="presOf" srcId="{24F64A6B-AF00-4D24-A36C-9DC4BB5562F3}" destId="{274DDB33-ED9A-4463-899E-98C6DC4B33CD}" srcOrd="0" destOrd="0" presId="urn:microsoft.com/office/officeart/2018/5/layout/IconCircleLabelList"/>
    <dgm:cxn modelId="{41160985-649F-4401-9392-F8968527B69B}" srcId="{C4BB88D3-26EC-4B69-BC68-AE3616880C39}" destId="{86DC9371-9811-4729-8EF8-393638B0DE3A}" srcOrd="2" destOrd="0" parTransId="{8A7569EC-2470-45D9-9673-3D08B8B7323E}" sibTransId="{7E956956-1AF4-4D9B-A677-9E8C8980F849}"/>
    <dgm:cxn modelId="{DBBE33D8-414E-4D93-8959-DBF8FFEFA1D9}" type="presOf" srcId="{C4BB88D3-26EC-4B69-BC68-AE3616880C39}" destId="{E1FF435E-7109-4DD3-88E2-FB2050EB8A5C}" srcOrd="0" destOrd="0" presId="urn:microsoft.com/office/officeart/2018/5/layout/IconCircleLabelList"/>
    <dgm:cxn modelId="{88E871E7-C3D9-45E5-B594-082FF25AD394}" type="presOf" srcId="{86DC9371-9811-4729-8EF8-393638B0DE3A}" destId="{41349693-378E-45B1-8E69-481D06370027}" srcOrd="0" destOrd="0" presId="urn:microsoft.com/office/officeart/2018/5/layout/IconCircleLabelList"/>
    <dgm:cxn modelId="{BB66E6E8-F808-46F3-9B40-ECEAFF5C0BBA}" srcId="{C4BB88D3-26EC-4B69-BC68-AE3616880C39}" destId="{C62C71A3-CCBD-45DC-ADF9-111DAA81649A}" srcOrd="3" destOrd="0" parTransId="{DF6003E3-2F80-457B-8D05-1B8A74DB1E2B}" sibTransId="{8C16231C-9BB9-46A7-8C15-9F6989A17BBF}"/>
    <dgm:cxn modelId="{C246854C-F05E-4591-B5CB-E630499AB80F}" type="presParOf" srcId="{E1FF435E-7109-4DD3-88E2-FB2050EB8A5C}" destId="{69F07140-1D45-4D39-B19D-25F2F43AD416}" srcOrd="0" destOrd="0" presId="urn:microsoft.com/office/officeart/2018/5/layout/IconCircleLabelList"/>
    <dgm:cxn modelId="{1CA3A508-68C5-4650-9AD1-8EF8CB9317E5}" type="presParOf" srcId="{69F07140-1D45-4D39-B19D-25F2F43AD416}" destId="{21D92F69-63C5-44E1-8A47-A44ECAF36863}" srcOrd="0" destOrd="0" presId="urn:microsoft.com/office/officeart/2018/5/layout/IconCircleLabelList"/>
    <dgm:cxn modelId="{72D4E35F-CDD5-4D86-B73D-143608994C14}" type="presParOf" srcId="{69F07140-1D45-4D39-B19D-25F2F43AD416}" destId="{FAFAF2CE-ABA2-4275-9FFD-E0A40C671C8C}" srcOrd="1" destOrd="0" presId="urn:microsoft.com/office/officeart/2018/5/layout/IconCircleLabelList"/>
    <dgm:cxn modelId="{43923217-EF9C-43DD-9D5E-DF945E8E0977}" type="presParOf" srcId="{69F07140-1D45-4D39-B19D-25F2F43AD416}" destId="{D3344CC6-A7FF-4673-8819-0301A250228A}" srcOrd="2" destOrd="0" presId="urn:microsoft.com/office/officeart/2018/5/layout/IconCircleLabelList"/>
    <dgm:cxn modelId="{291EC0AA-0E6C-4168-A4FF-1D997F30BA98}" type="presParOf" srcId="{69F07140-1D45-4D39-B19D-25F2F43AD416}" destId="{D60C4AA0-8BF9-4492-864A-BDD0E28DC687}" srcOrd="3" destOrd="0" presId="urn:microsoft.com/office/officeart/2018/5/layout/IconCircleLabelList"/>
    <dgm:cxn modelId="{9B323ABD-A38E-45B8-A921-68B989EA241F}" type="presParOf" srcId="{E1FF435E-7109-4DD3-88E2-FB2050EB8A5C}" destId="{BE115DA7-72D4-46D4-9FAF-674ACED5DEC8}" srcOrd="1" destOrd="0" presId="urn:microsoft.com/office/officeart/2018/5/layout/IconCircleLabelList"/>
    <dgm:cxn modelId="{9A721582-7B6C-4BBF-A835-EAA4E6C6A5EB}" type="presParOf" srcId="{E1FF435E-7109-4DD3-88E2-FB2050EB8A5C}" destId="{95F4BC3D-19B3-470C-8870-AEF9E5085902}" srcOrd="2" destOrd="0" presId="urn:microsoft.com/office/officeart/2018/5/layout/IconCircleLabelList"/>
    <dgm:cxn modelId="{5B25C08A-3B95-4D7D-8EBB-54B57553775D}" type="presParOf" srcId="{95F4BC3D-19B3-470C-8870-AEF9E5085902}" destId="{A70A9D6D-BE70-4A76-9878-6EF0BCEB8064}" srcOrd="0" destOrd="0" presId="urn:microsoft.com/office/officeart/2018/5/layout/IconCircleLabelList"/>
    <dgm:cxn modelId="{E0B25771-1D69-49EC-B044-8451000709D6}" type="presParOf" srcId="{95F4BC3D-19B3-470C-8870-AEF9E5085902}" destId="{98DB6D75-7027-4C73-977D-5AB7654743CE}" srcOrd="1" destOrd="0" presId="urn:microsoft.com/office/officeart/2018/5/layout/IconCircleLabelList"/>
    <dgm:cxn modelId="{9F4F6395-1DBF-4AE4-BC0C-F5AAD16CA938}" type="presParOf" srcId="{95F4BC3D-19B3-470C-8870-AEF9E5085902}" destId="{D85B43C5-E9E1-41FD-81B9-CCE71F599F81}" srcOrd="2" destOrd="0" presId="urn:microsoft.com/office/officeart/2018/5/layout/IconCircleLabelList"/>
    <dgm:cxn modelId="{9ADB4821-9782-4902-B3CC-AF716AAFC1F7}" type="presParOf" srcId="{95F4BC3D-19B3-470C-8870-AEF9E5085902}" destId="{274DDB33-ED9A-4463-899E-98C6DC4B33CD}" srcOrd="3" destOrd="0" presId="urn:microsoft.com/office/officeart/2018/5/layout/IconCircleLabelList"/>
    <dgm:cxn modelId="{FDD25413-A313-483D-A7EB-BEC55E03B5D7}" type="presParOf" srcId="{E1FF435E-7109-4DD3-88E2-FB2050EB8A5C}" destId="{59D5E1F4-1B6F-4739-B3CB-45A5C9EF5749}" srcOrd="3" destOrd="0" presId="urn:microsoft.com/office/officeart/2018/5/layout/IconCircleLabelList"/>
    <dgm:cxn modelId="{76D3413D-39B5-49BD-98B3-B482C8A442E6}" type="presParOf" srcId="{E1FF435E-7109-4DD3-88E2-FB2050EB8A5C}" destId="{94627C77-47A0-4A92-B9BA-90E6426490E7}" srcOrd="4" destOrd="0" presId="urn:microsoft.com/office/officeart/2018/5/layout/IconCircleLabelList"/>
    <dgm:cxn modelId="{FFA2DFB7-DEF4-434C-B075-F5A32FA7DE4C}" type="presParOf" srcId="{94627C77-47A0-4A92-B9BA-90E6426490E7}" destId="{779CF68B-5B8B-46C8-A6FB-F3B9D55F7948}" srcOrd="0" destOrd="0" presId="urn:microsoft.com/office/officeart/2018/5/layout/IconCircleLabelList"/>
    <dgm:cxn modelId="{A411C095-1680-4B7F-94E5-79FE62C06641}" type="presParOf" srcId="{94627C77-47A0-4A92-B9BA-90E6426490E7}" destId="{F8D409C8-3AE8-4394-9346-8D772B2FD353}" srcOrd="1" destOrd="0" presId="urn:microsoft.com/office/officeart/2018/5/layout/IconCircleLabelList"/>
    <dgm:cxn modelId="{A1D62C58-07BE-4154-BCEF-715194CBA888}" type="presParOf" srcId="{94627C77-47A0-4A92-B9BA-90E6426490E7}" destId="{A32D67DB-F067-4F9D-A3EC-7A7384911A3F}" srcOrd="2" destOrd="0" presId="urn:microsoft.com/office/officeart/2018/5/layout/IconCircleLabelList"/>
    <dgm:cxn modelId="{1C1CF673-8D68-4500-887C-E2161517A46E}" type="presParOf" srcId="{94627C77-47A0-4A92-B9BA-90E6426490E7}" destId="{41349693-378E-45B1-8E69-481D06370027}" srcOrd="3" destOrd="0" presId="urn:microsoft.com/office/officeart/2018/5/layout/IconCircleLabelList"/>
    <dgm:cxn modelId="{3F499612-7038-4378-BEAB-9B2E5B4D52D6}" type="presParOf" srcId="{E1FF435E-7109-4DD3-88E2-FB2050EB8A5C}" destId="{1281DF3E-7F4E-4232-B9C7-80BDC1C1B1C5}" srcOrd="5" destOrd="0" presId="urn:microsoft.com/office/officeart/2018/5/layout/IconCircleLabelList"/>
    <dgm:cxn modelId="{8B25BE1D-04C7-4595-95B0-18EB1F0BB55B}" type="presParOf" srcId="{E1FF435E-7109-4DD3-88E2-FB2050EB8A5C}" destId="{DDA920DD-7E46-4814-BF10-CAB2835538FB}" srcOrd="6" destOrd="0" presId="urn:microsoft.com/office/officeart/2018/5/layout/IconCircleLabelList"/>
    <dgm:cxn modelId="{23DAA428-66F5-4503-AF28-F0B796EAF98D}" type="presParOf" srcId="{DDA920DD-7E46-4814-BF10-CAB2835538FB}" destId="{DA18874F-5AEC-4469-A0AF-7D46B4B2EA6E}" srcOrd="0" destOrd="0" presId="urn:microsoft.com/office/officeart/2018/5/layout/IconCircleLabelList"/>
    <dgm:cxn modelId="{EB6782C8-AFF6-4388-A66B-DBDB6E98844B}" type="presParOf" srcId="{DDA920DD-7E46-4814-BF10-CAB2835538FB}" destId="{FA216AD2-0A16-4075-BF94-AA714DBBA3F8}" srcOrd="1" destOrd="0" presId="urn:microsoft.com/office/officeart/2018/5/layout/IconCircleLabelList"/>
    <dgm:cxn modelId="{4588B244-E2BD-45FD-A11A-A9E84EF85740}" type="presParOf" srcId="{DDA920DD-7E46-4814-BF10-CAB2835538FB}" destId="{91E508C8-5894-4EF7-81C7-80EB2B1B1E4D}" srcOrd="2" destOrd="0" presId="urn:microsoft.com/office/officeart/2018/5/layout/IconCircleLabelList"/>
    <dgm:cxn modelId="{EC8860F9-1A04-4FAA-8935-26137E41C332}" type="presParOf" srcId="{DDA920DD-7E46-4814-BF10-CAB2835538FB}" destId="{A6EF16A6-43DF-40DF-9B69-B7AF227D933C}" srcOrd="3" destOrd="0" presId="urn:microsoft.com/office/officeart/2018/5/layout/IconCircle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76C5A-A859-452E-AFA3-7B0CCADACAED}">
      <dsp:nvSpPr>
        <dsp:cNvPr id="0" name=""/>
        <dsp:cNvSpPr/>
      </dsp:nvSpPr>
      <dsp:spPr>
        <a:xfrm>
          <a:off x="134668" y="582988"/>
          <a:ext cx="1195580" cy="12228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17EB8-8523-4218-9DA6-4FB7AB79E213}">
      <dsp:nvSpPr>
        <dsp:cNvPr id="0" name=""/>
        <dsp:cNvSpPr/>
      </dsp:nvSpPr>
      <dsp:spPr>
        <a:xfrm>
          <a:off x="463204" y="925159"/>
          <a:ext cx="538507" cy="53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9C8A4-3B8E-4849-8CAC-8091B561C071}">
      <dsp:nvSpPr>
        <dsp:cNvPr id="0" name=""/>
        <dsp:cNvSpPr/>
      </dsp:nvSpPr>
      <dsp:spPr>
        <a:xfrm>
          <a:off x="1395645" y="730181"/>
          <a:ext cx="2188517" cy="92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See a doctor</a:t>
          </a:r>
        </a:p>
      </dsp:txBody>
      <dsp:txXfrm>
        <a:off x="1395645" y="730181"/>
        <a:ext cx="2188517" cy="928462"/>
      </dsp:txXfrm>
    </dsp:sp>
    <dsp:sp modelId="{F09065D7-91D3-41AC-9D0F-1FB3522D054B}">
      <dsp:nvSpPr>
        <dsp:cNvPr id="0" name=""/>
        <dsp:cNvSpPr/>
      </dsp:nvSpPr>
      <dsp:spPr>
        <a:xfrm>
          <a:off x="3965496" y="583744"/>
          <a:ext cx="1169305" cy="12213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108A4-EF55-4B8F-AB28-6F967B334D3A}">
      <dsp:nvSpPr>
        <dsp:cNvPr id="0" name=""/>
        <dsp:cNvSpPr/>
      </dsp:nvSpPr>
      <dsp:spPr>
        <a:xfrm>
          <a:off x="4280894" y="925159"/>
          <a:ext cx="538507" cy="53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CEA5F-1744-4545-8987-99604E9F410A}">
      <dsp:nvSpPr>
        <dsp:cNvPr id="0" name=""/>
        <dsp:cNvSpPr/>
      </dsp:nvSpPr>
      <dsp:spPr>
        <a:xfrm>
          <a:off x="5213335" y="730181"/>
          <a:ext cx="2188517" cy="92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See a therapist</a:t>
          </a:r>
        </a:p>
      </dsp:txBody>
      <dsp:txXfrm>
        <a:off x="5213335" y="730181"/>
        <a:ext cx="2188517" cy="928462"/>
      </dsp:txXfrm>
    </dsp:sp>
    <dsp:sp modelId="{538A0ABD-6E82-4479-8942-E28A0DE48047}">
      <dsp:nvSpPr>
        <dsp:cNvPr id="0" name=""/>
        <dsp:cNvSpPr/>
      </dsp:nvSpPr>
      <dsp:spPr>
        <a:xfrm>
          <a:off x="7783186" y="597189"/>
          <a:ext cx="1214809" cy="11944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A86A9-4613-4873-85BD-0E9032A3E9D3}">
      <dsp:nvSpPr>
        <dsp:cNvPr id="0" name=""/>
        <dsp:cNvSpPr/>
      </dsp:nvSpPr>
      <dsp:spPr>
        <a:xfrm>
          <a:off x="8121336" y="925159"/>
          <a:ext cx="538507" cy="53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8376A-7D1D-4EFC-B341-39BD9BC86F33}">
      <dsp:nvSpPr>
        <dsp:cNvPr id="0" name=""/>
        <dsp:cNvSpPr/>
      </dsp:nvSpPr>
      <dsp:spPr>
        <a:xfrm>
          <a:off x="9053777" y="730181"/>
          <a:ext cx="2188517" cy="92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Seek Resources</a:t>
          </a:r>
        </a:p>
      </dsp:txBody>
      <dsp:txXfrm>
        <a:off x="9053777" y="730181"/>
        <a:ext cx="2188517" cy="928462"/>
      </dsp:txXfrm>
    </dsp:sp>
    <dsp:sp modelId="{61881351-304C-411F-A7F6-54FD695C4989}">
      <dsp:nvSpPr>
        <dsp:cNvPr id="0" name=""/>
        <dsp:cNvSpPr/>
      </dsp:nvSpPr>
      <dsp:spPr>
        <a:xfrm>
          <a:off x="134668" y="2545565"/>
          <a:ext cx="1248456" cy="12227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3A038-0BE2-45C7-BAF8-14D211DB8AF2}">
      <dsp:nvSpPr>
        <dsp:cNvPr id="0" name=""/>
        <dsp:cNvSpPr/>
      </dsp:nvSpPr>
      <dsp:spPr>
        <a:xfrm>
          <a:off x="489642" y="2887703"/>
          <a:ext cx="538507" cy="5385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691E4-44B8-4E7F-B553-5822818E2D91}">
      <dsp:nvSpPr>
        <dsp:cNvPr id="0" name=""/>
        <dsp:cNvSpPr/>
      </dsp:nvSpPr>
      <dsp:spPr>
        <a:xfrm>
          <a:off x="1422083" y="2692726"/>
          <a:ext cx="2188517" cy="92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Stop smoking</a:t>
          </a:r>
        </a:p>
      </dsp:txBody>
      <dsp:txXfrm>
        <a:off x="1422083" y="2692726"/>
        <a:ext cx="2188517" cy="928462"/>
      </dsp:txXfrm>
    </dsp:sp>
    <dsp:sp modelId="{12FE474E-443F-4607-97C0-505FD7AA64BD}">
      <dsp:nvSpPr>
        <dsp:cNvPr id="0" name=""/>
        <dsp:cNvSpPr/>
      </dsp:nvSpPr>
      <dsp:spPr>
        <a:xfrm>
          <a:off x="3991934" y="2545565"/>
          <a:ext cx="1208876" cy="12227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5358F-59CC-45CD-9030-FEF84D0AF86E}">
      <dsp:nvSpPr>
        <dsp:cNvPr id="0" name=""/>
        <dsp:cNvSpPr/>
      </dsp:nvSpPr>
      <dsp:spPr>
        <a:xfrm>
          <a:off x="4327118" y="2887703"/>
          <a:ext cx="538507" cy="5385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AF2FA-5952-4CDF-948F-AED984B1CD82}">
      <dsp:nvSpPr>
        <dsp:cNvPr id="0" name=""/>
        <dsp:cNvSpPr/>
      </dsp:nvSpPr>
      <dsp:spPr>
        <a:xfrm>
          <a:off x="5259559" y="2692726"/>
          <a:ext cx="2188517" cy="92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Reach out to a friend</a:t>
          </a:r>
        </a:p>
      </dsp:txBody>
      <dsp:txXfrm>
        <a:off x="5259559" y="2692726"/>
        <a:ext cx="2188517" cy="928462"/>
      </dsp:txXfrm>
    </dsp:sp>
    <dsp:sp modelId="{E7B4A12F-629F-4A78-8F1F-46342EE3D7C1}">
      <dsp:nvSpPr>
        <dsp:cNvPr id="0" name=""/>
        <dsp:cNvSpPr/>
      </dsp:nvSpPr>
      <dsp:spPr>
        <a:xfrm>
          <a:off x="7829409" y="2545565"/>
          <a:ext cx="1183408" cy="12227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E13A7-2A82-4852-9005-7F4E88DA7702}">
      <dsp:nvSpPr>
        <dsp:cNvPr id="0" name=""/>
        <dsp:cNvSpPr/>
      </dsp:nvSpPr>
      <dsp:spPr>
        <a:xfrm>
          <a:off x="8151859" y="2887703"/>
          <a:ext cx="538507" cy="53850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E2711-E962-4452-AB3D-F081235E6C9C}">
      <dsp:nvSpPr>
        <dsp:cNvPr id="0" name=""/>
        <dsp:cNvSpPr/>
      </dsp:nvSpPr>
      <dsp:spPr>
        <a:xfrm>
          <a:off x="9084300" y="2692726"/>
          <a:ext cx="2188517" cy="92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Practice mindfulness</a:t>
          </a:r>
        </a:p>
      </dsp:txBody>
      <dsp:txXfrm>
        <a:off x="9084300" y="2692726"/>
        <a:ext cx="2188517" cy="928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92F69-63C5-44E1-8A47-A44ECAF36863}">
      <dsp:nvSpPr>
        <dsp:cNvPr id="0" name=""/>
        <dsp:cNvSpPr/>
      </dsp:nvSpPr>
      <dsp:spPr>
        <a:xfrm>
          <a:off x="1031658" y="439519"/>
          <a:ext cx="1494195" cy="14941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AF2CE-ABA2-4275-9FFD-E0A40C671C8C}">
      <dsp:nvSpPr>
        <dsp:cNvPr id="0" name=""/>
        <dsp:cNvSpPr/>
      </dsp:nvSpPr>
      <dsp:spPr>
        <a:xfrm>
          <a:off x="1350093" y="757955"/>
          <a:ext cx="857325" cy="8573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C4AA0-8BF9-4492-864A-BDD0E28DC687}">
      <dsp:nvSpPr>
        <dsp:cNvPr id="0" name=""/>
        <dsp:cNvSpPr/>
      </dsp:nvSpPr>
      <dsp:spPr>
        <a:xfrm>
          <a:off x="554006" y="2399120"/>
          <a:ext cx="2449500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</a:rPr>
            <a:t>Wellness and recovery are possible.</a:t>
          </a:r>
        </a:p>
      </dsp:txBody>
      <dsp:txXfrm>
        <a:off x="554006" y="2399120"/>
        <a:ext cx="2449500" cy="1530000"/>
      </dsp:txXfrm>
    </dsp:sp>
    <dsp:sp modelId="{A70A9D6D-BE70-4A76-9878-6EF0BCEB8064}">
      <dsp:nvSpPr>
        <dsp:cNvPr id="0" name=""/>
        <dsp:cNvSpPr/>
      </dsp:nvSpPr>
      <dsp:spPr>
        <a:xfrm>
          <a:off x="3909821" y="439519"/>
          <a:ext cx="1494195" cy="14941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B6D75-7027-4C73-977D-5AB7654743CE}">
      <dsp:nvSpPr>
        <dsp:cNvPr id="0" name=""/>
        <dsp:cNvSpPr/>
      </dsp:nvSpPr>
      <dsp:spPr>
        <a:xfrm>
          <a:off x="4228256" y="757955"/>
          <a:ext cx="857325" cy="8573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DDB33-ED9A-4463-899E-98C6DC4B33CD}">
      <dsp:nvSpPr>
        <dsp:cNvPr id="0" name=""/>
        <dsp:cNvSpPr/>
      </dsp:nvSpPr>
      <dsp:spPr>
        <a:xfrm>
          <a:off x="3432168" y="2399120"/>
          <a:ext cx="2449500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rPr>
            <a:t>No matter how long a person experiences symptoms of loneliness, social isolation or depression, people can and often do recover.</a:t>
          </a:r>
        </a:p>
      </dsp:txBody>
      <dsp:txXfrm>
        <a:off x="3432168" y="2399120"/>
        <a:ext cx="2449500" cy="1530000"/>
      </dsp:txXfrm>
    </dsp:sp>
    <dsp:sp modelId="{779CF68B-5B8B-46C8-A6FB-F3B9D55F7948}">
      <dsp:nvSpPr>
        <dsp:cNvPr id="0" name=""/>
        <dsp:cNvSpPr/>
      </dsp:nvSpPr>
      <dsp:spPr>
        <a:xfrm>
          <a:off x="6787983" y="439519"/>
          <a:ext cx="1494195" cy="14941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409C8-3AE8-4394-9346-8D772B2FD353}">
      <dsp:nvSpPr>
        <dsp:cNvPr id="0" name=""/>
        <dsp:cNvSpPr/>
      </dsp:nvSpPr>
      <dsp:spPr>
        <a:xfrm>
          <a:off x="7106418" y="757955"/>
          <a:ext cx="857325" cy="8573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49693-378E-45B1-8E69-481D06370027}">
      <dsp:nvSpPr>
        <dsp:cNvPr id="0" name=""/>
        <dsp:cNvSpPr/>
      </dsp:nvSpPr>
      <dsp:spPr>
        <a:xfrm>
          <a:off x="6310331" y="2399120"/>
          <a:ext cx="2449500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rPr>
            <a:t>There are all kinds of interventions, treatments and supports available to help</a:t>
          </a:r>
          <a:r>
            <a:rPr lang="en-US" sz="1600" kern="1200" dirty="0">
              <a:solidFill>
                <a:schemeClr val="accent4">
                  <a:lumMod val="50000"/>
                </a:schemeClr>
              </a:solidFill>
            </a:rPr>
            <a:t>. </a:t>
          </a:r>
        </a:p>
      </dsp:txBody>
      <dsp:txXfrm>
        <a:off x="6310331" y="2399120"/>
        <a:ext cx="2449500" cy="1530000"/>
      </dsp:txXfrm>
    </dsp:sp>
    <dsp:sp modelId="{DA18874F-5AEC-4469-A0AF-7D46B4B2EA6E}">
      <dsp:nvSpPr>
        <dsp:cNvPr id="0" name=""/>
        <dsp:cNvSpPr/>
      </dsp:nvSpPr>
      <dsp:spPr>
        <a:xfrm>
          <a:off x="9666146" y="439519"/>
          <a:ext cx="1494195" cy="14941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16AD2-0A16-4075-BF94-AA714DBBA3F8}">
      <dsp:nvSpPr>
        <dsp:cNvPr id="0" name=""/>
        <dsp:cNvSpPr/>
      </dsp:nvSpPr>
      <dsp:spPr>
        <a:xfrm>
          <a:off x="9984581" y="757955"/>
          <a:ext cx="857325" cy="8573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F16A6-43DF-40DF-9B69-B7AF227D933C}">
      <dsp:nvSpPr>
        <dsp:cNvPr id="0" name=""/>
        <dsp:cNvSpPr/>
      </dsp:nvSpPr>
      <dsp:spPr>
        <a:xfrm>
          <a:off x="9188493" y="2399120"/>
          <a:ext cx="2449500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>
              <a:latin typeface="Trebuchet MS" panose="020B0603020202020204" pitchFamily="34" charset="0"/>
            </a:rPr>
            <a:t>You are the key.  Take responsibility for you! </a:t>
          </a:r>
        </a:p>
      </dsp:txBody>
      <dsp:txXfrm>
        <a:off x="9188493" y="2399120"/>
        <a:ext cx="2449500" cy="153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DA9FC-87AD-DB41-97AC-49EDF560E86C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B93F1-A56F-4A49-BF2B-2F82B6F16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03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8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6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83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79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02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58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42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37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79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0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44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79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77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2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4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2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74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32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93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4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02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93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7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1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84DF00-F3D9-4E4A-B591-A3E87AA7FFE6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D728D56-56E5-9F4E-820E-A195734D96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26522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465138" indent="-454025" algn="l" defTabSz="9144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rgbClr val="E76221"/>
        </a:buClr>
        <a:buFont typeface="ArialUnicodeMS" charset="0"/>
        <a:buChar char="➤"/>
        <a:tabLst/>
        <a:defRPr sz="2800" kern="1200">
          <a:solidFill>
            <a:srgbClr val="58595B"/>
          </a:solidFill>
          <a:latin typeface="Trebuchet MS" charset="0"/>
          <a:ea typeface="Trebuchet MS" charset="0"/>
          <a:cs typeface="Trebuchet M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15567E"/>
        </a:buClr>
        <a:buFont typeface="Wingdings" charset="2"/>
        <a:buChar char="§"/>
        <a:defRPr sz="2400" kern="1200">
          <a:solidFill>
            <a:srgbClr val="58595B"/>
          </a:solidFill>
          <a:latin typeface="Trebuchet MS" charset="0"/>
          <a:ea typeface="Trebuchet MS" charset="0"/>
          <a:cs typeface="Trebuchet MS" charset="0"/>
        </a:defRPr>
      </a:lvl2pPr>
      <a:lvl3pPr marL="1036638" indent="-3492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SzPct val="75000"/>
        <a:buFont typeface="ZapfDingbatsITC" charset="0"/>
        <a:buChar char="✦"/>
        <a:tabLst/>
        <a:defRPr sz="2000" kern="1200">
          <a:solidFill>
            <a:srgbClr val="58595B"/>
          </a:solidFill>
          <a:latin typeface="Trebuchet MS" charset="0"/>
          <a:ea typeface="Trebuchet MS" charset="0"/>
          <a:cs typeface="Trebuchet MS" charset="0"/>
        </a:defRPr>
      </a:lvl3pPr>
      <a:lvl4pPr marL="1374775" indent="-33813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76221"/>
        </a:buClr>
        <a:buSzPct val="75000"/>
        <a:buFont typeface="Wingdings" charset="2"/>
        <a:buChar char="ü"/>
        <a:tabLst/>
        <a:defRPr sz="1800" kern="1200">
          <a:solidFill>
            <a:srgbClr val="58595B"/>
          </a:solidFill>
          <a:latin typeface="Trebuchet MS" charset="0"/>
          <a:ea typeface="Trebuchet MS" charset="0"/>
          <a:cs typeface="Trebuchet MS" charset="0"/>
        </a:defRPr>
      </a:lvl4pPr>
      <a:lvl5pPr marL="1781175" marR="0" indent="-4064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SzTx/>
        <a:buFont typeface=".AppleSystemUIFont" charset="-120"/>
        <a:buChar char="–"/>
        <a:tabLst/>
        <a:defRPr sz="1800" kern="1200">
          <a:solidFill>
            <a:srgbClr val="58595B"/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owerline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5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about:blank" TargetMode="External"/><Relationship Id="rId4" Type="http://schemas.openxmlformats.org/officeDocument/2006/relationships/hyperlink" Target="mailto:volunteer@atlantaregional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4B00DFF-FA56-4CCB-8656-53F7E626C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00427"/>
            <a:ext cx="5449745" cy="29562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Let’s Talk About </a:t>
            </a:r>
            <a:br>
              <a:rPr lang="en-US" sz="48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48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Loneliness, Isolation &amp; Depression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What Not to Say to an Isolated Older Adult">
            <a:extLst>
              <a:ext uri="{FF2B5EF4-FFF2-40B4-BE49-F238E27FC236}">
                <a16:creationId xmlns:a16="http://schemas.microsoft.com/office/drawing/2014/main" id="{6E2F262F-F511-4EE0-8A65-7F57C9783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5" r="15035"/>
          <a:stretch/>
        </p:blipFill>
        <p:spPr bwMode="auto">
          <a:xfrm>
            <a:off x="44357" y="828355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B36A7FD-0BF3-483E-B756-7C96928CCA07}"/>
              </a:ext>
            </a:extLst>
          </p:cNvPr>
          <p:cNvSpPr txBox="1">
            <a:spLocks/>
          </p:cNvSpPr>
          <p:nvPr/>
        </p:nvSpPr>
        <p:spPr>
          <a:xfrm>
            <a:off x="3841398" y="4790396"/>
            <a:ext cx="4977578" cy="2797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5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Presented by AmeriCorps Seniors </a:t>
            </a:r>
          </a:p>
          <a:p>
            <a:pPr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Metro Atlanta RSVP</a:t>
            </a:r>
          </a:p>
          <a:p>
            <a:pPr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A Program of the Atlanta Regional Commission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20BBDD18-B465-4032-ABC1-C77C09FB9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81" y="4650348"/>
            <a:ext cx="3993554" cy="22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7D4C-0B01-4680-A81C-BAB6C417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Let’s Talk:  Loneliness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130EF-8E3C-4C2D-AC95-4AA397823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742" y="1906618"/>
            <a:ext cx="6147620" cy="3751253"/>
          </a:xfrm>
        </p:spPr>
        <p:txBody>
          <a:bodyPr anchor="ctr">
            <a:no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Is the psychic pain and distress that happens when you feel alone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Is possible even when you are around other people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Is usually related to the quality of our relationships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Can be “passed on” to others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Can be caused by lack of physical activity.</a:t>
            </a:r>
          </a:p>
        </p:txBody>
      </p:sp>
      <p:pic>
        <p:nvPicPr>
          <p:cNvPr id="4098" name="Picture 2" descr="Chronic loneliness in older adults leads to more doctors' office ...">
            <a:extLst>
              <a:ext uri="{FF2B5EF4-FFF2-40B4-BE49-F238E27FC236}">
                <a16:creationId xmlns:a16="http://schemas.microsoft.com/office/drawing/2014/main" id="{765DB657-54DF-4D12-ACCB-F2A985087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r="11491"/>
          <a:stretch/>
        </p:blipFill>
        <p:spPr bwMode="auto">
          <a:xfrm>
            <a:off x="585025" y="2099252"/>
            <a:ext cx="4650717" cy="33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58CB0A46-9018-42F7-A779-551D865B4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2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99796-F46A-45EB-AEBC-090D0CA4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Older Adults, Isolation and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AB9A1-7293-4BCA-B080-316A00239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Many older adults go through major life changes that make them more vulnerable to isolation and depression.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Aging may bring changes to social relationships, and readjustment can be difficult.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A major risk factor for isolation is loss of a spouse/loved one.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EA2FCB6D-2B4D-4750-9C4B-D323FC942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0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0C2B5-5EB7-472C-86F9-DDC99006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64859" cy="4930246"/>
          </a:xfrm>
        </p:spPr>
        <p:txBody>
          <a:bodyPr>
            <a:normAutofit/>
          </a:bodyPr>
          <a:lstStyle/>
          <a:p>
            <a:pPr marL="11113" indent="0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Factors </a:t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Associated </a:t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with </a:t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Isolation</a:t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F6F5F-9E07-4846-A37B-28DC54A7C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540" y="551328"/>
            <a:ext cx="7050740" cy="5822577"/>
          </a:xfrm>
        </p:spPr>
        <p:txBody>
          <a:bodyPr anchor="ctr">
            <a:normAutofit fontScale="70000" lnSpcReduction="20000"/>
          </a:bodyPr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of a spouse/partner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 alone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Mobility or sensory impairments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life transitions or losses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income/limited financial resources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a caregiver for someone with a serious condition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 or cognitive challenges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Inadequate social support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Rural/unsafe/inaccessible neighborhood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 access challenges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barriers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Racial/ethnic/sexual orientation and/gender identity issues</a:t>
            </a:r>
          </a:p>
          <a:p>
            <a:endParaRPr lang="en-US" sz="2000" dirty="0"/>
          </a:p>
        </p:txBody>
      </p:sp>
      <p:pic>
        <p:nvPicPr>
          <p:cNvPr id="6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FDD8FD20-4E6E-4741-B44E-04AFB9C08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03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F09120-484D-4448-86B5-EFE7A2BEB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192" y="656217"/>
            <a:ext cx="4464207" cy="594174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What Research</a:t>
            </a:r>
          </a:p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Tells Us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More than 8,000,000 adults aged 50 and older are affected by isolation.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The health risks associated with prolonged isolation are equivalent to smoking 15 cigarettes a day!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A map with text&#10;&#10;Description automatically generated">
            <a:extLst>
              <a:ext uri="{FF2B5EF4-FFF2-40B4-BE49-F238E27FC236}">
                <a16:creationId xmlns:a16="http://schemas.microsoft.com/office/drawing/2014/main" id="{A1666780-20D8-4EE1-BE03-D99A8B6BD7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>
            <a:off x="4835399" y="147918"/>
            <a:ext cx="7253508" cy="6710082"/>
          </a:xfrm>
          <a:prstGeom prst="rect">
            <a:avLst/>
          </a:prstGeom>
        </p:spPr>
      </p:pic>
      <p:pic>
        <p:nvPicPr>
          <p:cNvPr id="7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22A41152-2D76-4C1D-AA0F-BA145BE63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42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64C0-BF8C-4C1F-8262-8264B48E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Self-Assessment Checklist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37BEA-2F8A-475D-97B4-5414463C2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37" y="182479"/>
            <a:ext cx="562087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90D46E-7867-4A26-9AEC-391F179C25BA}"/>
              </a:ext>
            </a:extLst>
          </p:cNvPr>
          <p:cNvSpPr txBox="1">
            <a:spLocks/>
          </p:cNvSpPr>
          <p:nvPr/>
        </p:nvSpPr>
        <p:spPr>
          <a:xfrm>
            <a:off x="6771992" y="1155700"/>
            <a:ext cx="4464207" cy="2984500"/>
          </a:xfrm>
          <a:prstGeom prst="rect">
            <a:avLst/>
          </a:prstGeom>
        </p:spPr>
        <p:txBody>
          <a:bodyPr>
            <a:normAutofit/>
          </a:bodyPr>
          <a:lstStyle>
            <a:lvl1pPr marL="465138" indent="-4540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E76221"/>
              </a:buClr>
              <a:buFont typeface="ArialUnicodeMS" charset="0"/>
              <a:buChar char="➤"/>
              <a:tabLst/>
              <a:defRPr sz="2800" kern="1200">
                <a:solidFill>
                  <a:srgbClr val="58595B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5567E"/>
              </a:buClr>
              <a:buFont typeface="Wingdings" charset="2"/>
              <a:buChar char="§"/>
              <a:defRPr sz="2400" kern="1200">
                <a:solidFill>
                  <a:srgbClr val="58595B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036638" indent="-349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ZapfDingbatsITC" charset="0"/>
              <a:buChar char="✦"/>
              <a:tabLst/>
              <a:defRPr sz="2000" kern="1200">
                <a:solidFill>
                  <a:srgbClr val="58595B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374775" indent="-3381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76221"/>
              </a:buClr>
              <a:buSzPct val="75000"/>
              <a:buFont typeface="Wingdings" charset="2"/>
              <a:buChar char="ü"/>
              <a:tabLst/>
              <a:defRPr sz="1800" kern="1200">
                <a:solidFill>
                  <a:srgbClr val="58595B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1781175" marR="0" indent="-4064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Tx/>
              <a:buFont typeface=".AppleSystemUIFont" charset="-120"/>
              <a:buChar char="–"/>
              <a:tabLst/>
              <a:defRPr sz="1800" kern="1200">
                <a:solidFill>
                  <a:srgbClr val="58595B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None/>
            </a:pP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Self-Assessment Checklist</a:t>
            </a:r>
          </a:p>
          <a:p>
            <a:pPr marL="11113" indent="0">
              <a:buNone/>
            </a:pP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1113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Do you have risk factors for depression?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EE23DAD3-291D-4E9B-B98A-7FD1603B7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41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0EB1-F16D-486A-8783-8774BA93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Lonely/Isolated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523F-B4DF-4579-ACA5-A12C25D70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400"/>
            <a:ext cx="10515600" cy="4389108"/>
          </a:xfrm>
        </p:spPr>
        <p:txBody>
          <a:bodyPr>
            <a:normAutofit fontScale="85000" lnSpcReduction="20000"/>
          </a:bodyPr>
          <a:lstStyle/>
          <a:p>
            <a:pPr marL="11113" indent="0">
              <a:buNone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Stay Connected and Engaged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Take stock of your networks and activities to evaluate what you can do to make more connections.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600" dirty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 Notice if it takes more effort to stay connected.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600" dirty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Nurture and strengthen existing relationships.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600" dirty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Stay physically active and include group exercise.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600" dirty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Volunteer.</a:t>
            </a:r>
          </a:p>
          <a:p>
            <a:endParaRPr lang="en-US" dirty="0"/>
          </a:p>
          <a:p>
            <a:pPr marL="11113" indent="0">
              <a:buNone/>
            </a:pPr>
            <a:endParaRPr lang="en-US" sz="1200" dirty="0"/>
          </a:p>
          <a:p>
            <a:pPr marL="11113" indent="0">
              <a:buNone/>
            </a:pPr>
            <a:endParaRPr lang="en-US" sz="2000" dirty="0"/>
          </a:p>
        </p:txBody>
      </p:sp>
      <p:pic>
        <p:nvPicPr>
          <p:cNvPr id="4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3D8EEEA2-ED02-42C0-8C84-F6F330FAF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4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B338-EC91-4195-906A-9B2FB0A9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Let’s Talk: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916E8-4876-4F5E-9D23-FDA77C383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149"/>
            <a:ext cx="10515600" cy="4560814"/>
          </a:xfrm>
        </p:spPr>
        <p:txBody>
          <a:bodyPr/>
          <a:lstStyle/>
          <a:p>
            <a:pPr marL="11113" indent="0">
              <a:buNone/>
            </a:pP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113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Factors </a:t>
            </a:r>
          </a:p>
          <a:p>
            <a:pPr marL="11113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Associated </a:t>
            </a:r>
          </a:p>
          <a:p>
            <a:pPr marL="11113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with </a:t>
            </a:r>
          </a:p>
          <a:p>
            <a:pPr marL="11113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Depression</a:t>
            </a:r>
          </a:p>
          <a:p>
            <a:pPr marL="11113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497107-18BB-491D-AAC3-971D91C90D3F}"/>
              </a:ext>
            </a:extLst>
          </p:cNvPr>
          <p:cNvCxnSpPr>
            <a:cxnSpLocks/>
          </p:cNvCxnSpPr>
          <p:nvPr/>
        </p:nvCxnSpPr>
        <p:spPr>
          <a:xfrm flipH="1">
            <a:off x="3678865" y="1616149"/>
            <a:ext cx="10632" cy="4465674"/>
          </a:xfrm>
          <a:prstGeom prst="line">
            <a:avLst/>
          </a:prstGeom>
          <a:ln w="0">
            <a:solidFill>
              <a:schemeClr val="accent1">
                <a:alpha val="9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51FEB53-926A-4BE1-9ADF-D8261E20B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626" y="1663719"/>
            <a:ext cx="3536748" cy="4465674"/>
          </a:xfrm>
          <a:prstGeom prst="rect">
            <a:avLst/>
          </a:prstGeom>
        </p:spPr>
      </p:pic>
      <p:pic>
        <p:nvPicPr>
          <p:cNvPr id="6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5B9D2F87-391C-4258-832A-A796D5BAF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37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B338-EC91-4195-906A-9B2FB0A9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22653"/>
            <a:ext cx="75438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Depression: 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Health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916E8-4876-4F5E-9D23-FDA77C383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149"/>
            <a:ext cx="10515600" cy="4560814"/>
          </a:xfrm>
        </p:spPr>
        <p:txBody>
          <a:bodyPr>
            <a:normAutofit/>
          </a:bodyPr>
          <a:lstStyle/>
          <a:p>
            <a:pPr marL="11113" indent="0">
              <a:buNone/>
            </a:pP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113" indent="0">
              <a:buNone/>
            </a:pPr>
            <a:endParaRPr lang="en-US" dirty="0"/>
          </a:p>
          <a:p>
            <a:pPr marL="11113" indent="0">
              <a:buNone/>
            </a:pPr>
            <a:endParaRPr lang="en-US" dirty="0"/>
          </a:p>
          <a:p>
            <a:pPr marL="11113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2A2789-7518-4B3A-B221-3FADC055FC8C}"/>
              </a:ext>
            </a:extLst>
          </p:cNvPr>
          <p:cNvSpPr txBox="1"/>
          <p:nvPr/>
        </p:nvSpPr>
        <p:spPr>
          <a:xfrm>
            <a:off x="4465995" y="1452474"/>
            <a:ext cx="737234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Untreated depression is associated with:</a:t>
            </a:r>
          </a:p>
          <a:p>
            <a:endParaRPr lang="en-US" sz="12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Higher risk of death</a:t>
            </a:r>
          </a:p>
          <a:p>
            <a:endParaRPr lang="en-US" sz="12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Heart Disease</a:t>
            </a:r>
          </a:p>
          <a:p>
            <a:endParaRPr lang="en-US" sz="12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Stroke</a:t>
            </a:r>
          </a:p>
          <a:p>
            <a:endParaRPr lang="en-US" sz="12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Cancer</a:t>
            </a:r>
          </a:p>
          <a:p>
            <a:endParaRPr lang="en-US" sz="12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Diabetes</a:t>
            </a:r>
          </a:p>
          <a:p>
            <a:endParaRPr lang="en-US" sz="12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Alzheimer’s Disease and other forms of dementia</a:t>
            </a:r>
          </a:p>
          <a:p>
            <a:endParaRPr lang="en-US" sz="12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Suicide</a:t>
            </a:r>
          </a:p>
          <a:p>
            <a:endParaRPr lang="en-US" sz="12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Insomnia</a:t>
            </a:r>
          </a:p>
          <a:p>
            <a:endParaRPr lang="en-US" sz="12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Rapid weight change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0DA5F2-1ACA-4B82-B406-E23E42001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10" y="2781559"/>
            <a:ext cx="2726291" cy="2297031"/>
          </a:xfrm>
          <a:prstGeom prst="rect">
            <a:avLst/>
          </a:prstGeom>
        </p:spPr>
      </p:pic>
      <p:pic>
        <p:nvPicPr>
          <p:cNvPr id="8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78C0566C-9906-4117-8802-3CA18B31A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12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6A59-5138-4F83-A999-65DAE561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Depression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Warning Signs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CCE62-6FA6-4BCE-BDC9-349FD0390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Little interest or pleasure in doing things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Feeling down, depressed or hopeless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Trouble falling or staying asleep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Feeling tired or having little energy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Poor appetite or over-eating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Feeling bad about yourself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Trouble concentrating on things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Moving or talking so slowly that others now notice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Thoughts that you would be better off dead</a:t>
            </a:r>
          </a:p>
        </p:txBody>
      </p:sp>
      <p:pic>
        <p:nvPicPr>
          <p:cNvPr id="4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C0920855-6CDB-46EC-ABF6-B2D3E1EBA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80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E3CD-CAF9-44D9-ADC7-40EDAF2C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Depression and Suicide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B8323-BF30-4FC9-A92C-0C8B09BEB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100"/>
            <a:ext cx="10515600" cy="3581400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Older adults with depression are at risk for suicide.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If you are thinking about harming yourself or attempting suicide, tell someone who can help immediately.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Call your doctor.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Call 911 for emergency services.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Call the nearest hospital emergency room.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Call the toll-free, 24-hour hotline of the National Suicide Prevention Lifeline at 800-273-TALK (800-273-8255); TTY: 800-799-4TTY (4889). </a:t>
            </a:r>
          </a:p>
          <a:p>
            <a:endParaRPr lang="en-US" dirty="0"/>
          </a:p>
          <a:p>
            <a:endParaRPr lang="en-US" sz="2400" dirty="0"/>
          </a:p>
        </p:txBody>
      </p:sp>
      <p:pic>
        <p:nvPicPr>
          <p:cNvPr id="4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8D48A621-7A32-4407-B040-600A13123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7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71A9-6B43-445E-93CC-EF6F0DBB0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Let’s Talk:  Presentation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3C38B-E887-4076-AA42-CB7EEB296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13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This presentation will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help you understand:</a:t>
            </a:r>
          </a:p>
          <a:p>
            <a:pPr marL="11113" indent="0">
              <a:buNone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How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loneliness, isolation, and depression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can affect your health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connections between them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risks associated with them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That they are not a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NORMAL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part of Aging!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Learn techniques to help yourself and others experiencing these conditions.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Share resources to help address their negative impact.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1113" indent="0">
              <a:buNone/>
            </a:pPr>
            <a:endParaRPr lang="en-US" dirty="0"/>
          </a:p>
          <a:p>
            <a:pPr marL="11113" indent="0">
              <a:buNone/>
            </a:pPr>
            <a:endParaRPr lang="en-US" dirty="0"/>
          </a:p>
        </p:txBody>
      </p:sp>
      <p:pic>
        <p:nvPicPr>
          <p:cNvPr id="4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30D6076F-9DBE-4A10-8AC7-6B73C80B0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5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C22C-5C31-484D-9FFE-1319C3D2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8" y="2489760"/>
            <a:ext cx="4325470" cy="252599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Self-Management Tool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0D7535-711B-473D-B380-13C39A588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1" y="0"/>
            <a:ext cx="5750858" cy="6858000"/>
          </a:xfrm>
          <a:prstGeom prst="rect">
            <a:avLst/>
          </a:prstGeom>
        </p:spPr>
      </p:pic>
      <p:pic>
        <p:nvPicPr>
          <p:cNvPr id="4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45FC5573-65A9-4CDB-B93C-BAE124BBD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1" y="5546148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3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0202E-348C-45CA-B885-06BEC736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Feeling L-SI-D:  What are The Options?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0207B4F-04EC-41F7-BE36-62214B3A94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131092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B8A3A7C7-DA06-4EEE-998F-EE5A301BC8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08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0202E-348C-45CA-B885-06BEC736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Feeling L-SI-D:  What are The Options?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28B2E-3059-47B1-B6BE-A895A1270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27395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chemeClr val="accent5">
                    <a:lumMod val="75000"/>
                  </a:schemeClr>
                </a:solidFill>
              </a:rPr>
              <a:t>See a doctor: </a:t>
            </a:r>
            <a:r>
              <a:rPr lang="en-US" sz="8000" dirty="0"/>
              <a:t>a doctor can diagnose depression and offer a care plan that fits you and your illness.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8000" dirty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chemeClr val="accent5">
                    <a:lumMod val="75000"/>
                  </a:schemeClr>
                </a:solidFill>
              </a:rPr>
              <a:t>See a therapist: </a:t>
            </a:r>
            <a:r>
              <a:rPr lang="en-US" sz="8000" dirty="0"/>
              <a:t>After diagnosis, your doctor may recommend counseling with a judgement-free counselor who will help you cope with feelings you are not sure how to manage.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5000" dirty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chemeClr val="accent5">
                    <a:lumMod val="75000"/>
                  </a:schemeClr>
                </a:solidFill>
              </a:rPr>
              <a:t>Seek Resources: </a:t>
            </a:r>
            <a:r>
              <a:rPr lang="en-US" sz="8000" dirty="0"/>
              <a:t>Reach out to local agencies for resources to help with symptoms of isolation and depression (Resource List provided).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4200" dirty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chemeClr val="accent5">
                    <a:lumMod val="75000"/>
                  </a:schemeClr>
                </a:solidFill>
              </a:rPr>
              <a:t>Stop smoking: </a:t>
            </a:r>
            <a:r>
              <a:rPr lang="en-US" sz="8000" dirty="0"/>
              <a:t>Smoking is highly correlated with mental health conditions, including depression.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9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chemeClr val="accent5">
                    <a:lumMod val="75000"/>
                  </a:schemeClr>
                </a:solidFill>
              </a:rPr>
              <a:t>Reach out to a friend: </a:t>
            </a:r>
            <a:r>
              <a:rPr lang="en-US" sz="8000" dirty="0"/>
              <a:t>Meaningful human interaction can combat loneliness.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chemeClr val="accent5">
                    <a:lumMod val="75000"/>
                  </a:schemeClr>
                </a:solidFill>
              </a:rPr>
              <a:t>Practice Mindfulness: </a:t>
            </a:r>
            <a:r>
              <a:rPr lang="en-US" sz="8000" dirty="0"/>
              <a:t>Alternative practices -- such as relaxation techniques, meditation, and acupuncture – may help reduce symptoms of depression.</a:t>
            </a:r>
          </a:p>
          <a:p>
            <a:pPr marL="11113" indent="0">
              <a:buClr>
                <a:schemeClr val="accent5">
                  <a:lumMod val="75000"/>
                </a:schemeClr>
              </a:buClr>
              <a:buNone/>
            </a:pPr>
            <a:br>
              <a:rPr lang="en-US" sz="8000" dirty="0"/>
            </a:br>
            <a:endParaRPr lang="en-US" sz="8000" dirty="0"/>
          </a:p>
          <a:p>
            <a:endParaRPr lang="en-US" dirty="0"/>
          </a:p>
        </p:txBody>
      </p:sp>
      <p:pic>
        <p:nvPicPr>
          <p:cNvPr id="4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8422DF8A-5FC0-46D1-B962-0F15A4BD9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67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153C43-791A-45F8-B3CC-9848824F7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L-SI-D:  Key Notes and Takeaways</a:t>
            </a:r>
          </a:p>
        </p:txBody>
      </p:sp>
      <p:graphicFrame>
        <p:nvGraphicFramePr>
          <p:cNvPr id="18" name="Content Placeholder 4">
            <a:extLst>
              <a:ext uri="{FF2B5EF4-FFF2-40B4-BE49-F238E27FC236}">
                <a16:creationId xmlns:a16="http://schemas.microsoft.com/office/drawing/2014/main" id="{0C401D9D-2D99-461C-9502-11FD6172A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21650"/>
              </p:ext>
            </p:extLst>
          </p:nvPr>
        </p:nvGraphicFramePr>
        <p:xfrm>
          <a:off x="-1524" y="1559550"/>
          <a:ext cx="12192000" cy="436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29CCFFFD-5D0E-43E1-AAE3-20F3C442EB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26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F956-FCC8-4875-941F-FD894B35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663" y="400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991EC-3FF8-40EC-BA21-3E1D913A5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737" y="1365568"/>
            <a:ext cx="11153869" cy="4904754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Georgia Crisis &amp; Access Line </a:t>
            </a:r>
            <a:r>
              <a:rPr lang="en-US" dirty="0">
                <a:solidFill>
                  <a:schemeClr val="accent1"/>
                </a:solidFill>
              </a:rPr>
              <a:t>www.mygcal.com </a:t>
            </a:r>
            <a:r>
              <a:rPr lang="en-US" dirty="0"/>
              <a:t>	</a:t>
            </a:r>
            <a:r>
              <a:rPr lang="en-US" dirty="0">
                <a:solidFill>
                  <a:schemeClr val="tx1"/>
                </a:solidFill>
              </a:rPr>
              <a:t>800-715-4225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70C0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National Suicide Prevention Hotline	</a:t>
            </a:r>
            <a:r>
              <a:rPr lang="en-US" dirty="0">
                <a:solidFill>
                  <a:srgbClr val="0070C0"/>
                </a:solidFill>
              </a:rPr>
              <a:t>		</a:t>
            </a:r>
            <a:r>
              <a:rPr lang="en-US" dirty="0">
                <a:solidFill>
                  <a:schemeClr val="tx1"/>
                </a:solidFill>
              </a:rPr>
              <a:t>800-273-Talk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300" dirty="0">
              <a:solidFill>
                <a:srgbClr val="0070C0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Emergency/Fire/Police		</a:t>
            </a:r>
            <a:r>
              <a:rPr lang="en-US" dirty="0">
                <a:solidFill>
                  <a:srgbClr val="0070C0"/>
                </a:solidFill>
              </a:rPr>
              <a:t>			</a:t>
            </a:r>
            <a:r>
              <a:rPr lang="en-US" dirty="0">
                <a:solidFill>
                  <a:schemeClr val="tx1"/>
                </a:solidFill>
              </a:rPr>
              <a:t>9-1-1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70C0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Veterans Crisis Line</a:t>
            </a:r>
            <a:r>
              <a:rPr lang="en-US" dirty="0"/>
              <a:t>					</a:t>
            </a:r>
            <a:r>
              <a:rPr lang="en-US" dirty="0">
                <a:solidFill>
                  <a:schemeClr val="tx1"/>
                </a:solidFill>
              </a:rPr>
              <a:t>800-273-8255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300" dirty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Fuqua Center for Late Life Depression		404-778-5526</a:t>
            </a:r>
          </a:p>
          <a:p>
            <a:pPr marL="171450" indent="-1714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200" dirty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SAMSHA Treatment Locator Line</a:t>
            </a:r>
            <a:r>
              <a:rPr lang="en-US" dirty="0"/>
              <a:t>			</a:t>
            </a:r>
            <a:r>
              <a:rPr lang="en-US" dirty="0">
                <a:solidFill>
                  <a:schemeClr val="tx1"/>
                </a:solidFill>
              </a:rPr>
              <a:t>800-662-4357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GeorgiaCares</a:t>
            </a:r>
            <a:r>
              <a:rPr lang="en-US" dirty="0">
                <a:solidFill>
                  <a:schemeClr val="tx1"/>
                </a:solidFill>
              </a:rPr>
              <a:t>  (for Medicare answers)                   866-552-4464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Empowerline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hlinkClick r:id="rId3"/>
              </a:rPr>
              <a:t>www.empowerline.org</a:t>
            </a:r>
            <a:r>
              <a:rPr lang="en-US" dirty="0">
                <a:solidFill>
                  <a:schemeClr val="accent1"/>
                </a:solidFill>
              </a:rPr>
              <a:t>		</a:t>
            </a:r>
            <a:r>
              <a:rPr lang="en-US" dirty="0">
                <a:solidFill>
                  <a:schemeClr val="tx1"/>
                </a:solidFill>
              </a:rPr>
              <a:t>404-463-3333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BBBDD332-6BB2-49BB-B7EA-4F29D3AD9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51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D8024-D975-487A-BF5A-2F81D32D0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Thank you for participating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B42AF4-5A94-441E-8067-B0B24D1EA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692" y="5524769"/>
            <a:ext cx="1730388" cy="73429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C983FC-0C53-490F-9000-E090CB788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278001"/>
            <a:ext cx="10515600" cy="2263775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For questions regarding this presentation, email </a:t>
            </a:r>
            <a:r>
              <a:rPr lang="en-US" sz="2400" dirty="0">
                <a:hlinkClick r:id="rId4"/>
              </a:rPr>
              <a:t>volunteer@atlantaregional.org</a:t>
            </a:r>
            <a:endParaRPr lang="en-US" sz="2400" dirty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To learn more about Aging Well visit </a:t>
            </a:r>
            <a:r>
              <a:rPr lang="en-US" sz="2400" dirty="0">
                <a:hlinkClick r:id="rId5"/>
              </a:rPr>
              <a:t>www.Empowerline.org</a:t>
            </a:r>
            <a:endParaRPr lang="en-US" sz="2400" dirty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To find additional events visit </a:t>
            </a:r>
            <a:r>
              <a:rPr lang="en-US" sz="2400" dirty="0">
                <a:hlinkClick r:id="rId5"/>
              </a:rPr>
              <a:t>www.Empowerline.org/events</a:t>
            </a:r>
            <a:endParaRPr lang="en-US" sz="2400" dirty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To become a volunteer, visit </a:t>
            </a:r>
            <a:r>
              <a:rPr lang="en-US" sz="2400" dirty="0">
                <a:hlinkClick r:id="rId5"/>
              </a:rPr>
              <a:t>www.Empowerline.org/volunteer</a:t>
            </a:r>
            <a:r>
              <a:rPr lang="en-US" sz="2400" dirty="0"/>
              <a:t> 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CE96E7C5-CF4F-4F9F-8FD0-2544B0EE22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3" y="5249688"/>
            <a:ext cx="2441475" cy="1373330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20C8E7A-1513-47B9-8C44-DE1ECF619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39" y="5032925"/>
            <a:ext cx="1730388" cy="1730388"/>
          </a:xfrm>
          <a:prstGeom prst="rect">
            <a:avLst/>
          </a:prstGeom>
        </p:spPr>
      </p:pic>
      <p:pic>
        <p:nvPicPr>
          <p:cNvPr id="14" name="Picture 13" descr="A yellow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A270C476-C187-48BC-AFDB-6C808CA816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44" y="5431159"/>
            <a:ext cx="3744053" cy="10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7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7EF7-3BE3-4246-856F-2F2ED254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Let’s Talk:  Good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51EE6-7EC5-429E-A9D1-233921570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113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Mental health is essential to good health.</a:t>
            </a:r>
          </a:p>
          <a:p>
            <a:pPr marL="11113" indent="0">
              <a:buNone/>
            </a:pP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Mental health is very important to our personal well-being, our family, and our personal relationships.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Good mental health is successful mental functioning that results in productive activities, fulfilling relationships, and the ability to cope and adapt.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It includes emotional balance, the ability to live fully, and the flexibility to deal with life’s inevitable stresses, challenges and traumas.</a:t>
            </a:r>
          </a:p>
          <a:p>
            <a:endParaRPr lang="en-US" dirty="0"/>
          </a:p>
        </p:txBody>
      </p:sp>
      <p:pic>
        <p:nvPicPr>
          <p:cNvPr id="4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4DA3A336-2222-4785-B664-27EFEEB89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3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B2314-6030-41F5-9530-B3378A92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Definitions</a:t>
            </a:r>
          </a:p>
        </p:txBody>
      </p:sp>
      <p:pic>
        <p:nvPicPr>
          <p:cNvPr id="8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8CD7195A-CF37-4EF0-BAA6-DFEA1DCEE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4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in front of a window&#10;&#10;Description automatically generated">
            <a:extLst>
              <a:ext uri="{FF2B5EF4-FFF2-40B4-BE49-F238E27FC236}">
                <a16:creationId xmlns:a16="http://schemas.microsoft.com/office/drawing/2014/main" id="{B3AE1A7B-425A-4086-8B75-C380BB869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23298"/>
          <a:stretch/>
        </p:blipFill>
        <p:spPr>
          <a:xfrm>
            <a:off x="0" y="10"/>
            <a:ext cx="67818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B2314-6030-41F5-9530-B3378A92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194" y="584819"/>
            <a:ext cx="3438144" cy="1124712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Loneliness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A6ED9-E54C-44A3-BB2D-6E969356B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00" y="2351643"/>
            <a:ext cx="3898900" cy="3493591"/>
          </a:xfrm>
        </p:spPr>
        <p:txBody>
          <a:bodyPr anchor="t">
            <a:normAutofit/>
          </a:bodyPr>
          <a:lstStyle/>
          <a:p>
            <a:pPr marL="11113" indent="0">
              <a:buNone/>
            </a:pPr>
            <a:r>
              <a:rPr lang="en-US" sz="2400" dirty="0"/>
              <a:t>Having fewer social contacts and meaningful contacts and/or meaningful relationships that one would like to have</a:t>
            </a:r>
          </a:p>
          <a:p>
            <a:pPr marL="11113" indent="0">
              <a:buNone/>
            </a:pPr>
            <a:endParaRPr lang="en-US" sz="2400" dirty="0"/>
          </a:p>
          <a:p>
            <a:endParaRPr lang="en-US" sz="2400" dirty="0"/>
          </a:p>
          <a:p>
            <a:pPr marL="11113" indent="0">
              <a:buNone/>
            </a:pPr>
            <a:endParaRPr lang="en-US" sz="2400" dirty="0"/>
          </a:p>
          <a:p>
            <a:pPr marL="11113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9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A7DE45F7-8C90-428A-BF82-9292B9D72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1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B2314-6030-41F5-9530-B3378A92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Social Isolation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A6ED9-E54C-44A3-BB2D-6E969356B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2" y="1605650"/>
            <a:ext cx="4654638" cy="3639450"/>
          </a:xfrm>
        </p:spPr>
        <p:txBody>
          <a:bodyPr anchor="ctr">
            <a:normAutofit/>
          </a:bodyPr>
          <a:lstStyle/>
          <a:p>
            <a:pPr marL="11113" indent="0">
              <a:lnSpc>
                <a:spcPct val="100000"/>
              </a:lnSpc>
              <a:buNone/>
            </a:pPr>
            <a:r>
              <a:rPr lang="en-US" sz="2400" dirty="0"/>
              <a:t>Problems that occur in an individual’s social network, community or society that result in a person losing a sense of belonging</a:t>
            </a:r>
          </a:p>
        </p:txBody>
      </p:sp>
      <p:pic>
        <p:nvPicPr>
          <p:cNvPr id="3074" name="Picture 2" descr="Overcoming Social Isolation In Older Adults Helps All Of Us - Life ...">
            <a:extLst>
              <a:ext uri="{FF2B5EF4-FFF2-40B4-BE49-F238E27FC236}">
                <a16:creationId xmlns:a16="http://schemas.microsoft.com/office/drawing/2014/main" id="{0147C9D1-F2BC-4974-9DBB-80B9737FA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r="-2" b="-2"/>
          <a:stretch/>
        </p:blipFill>
        <p:spPr bwMode="auto">
          <a:xfrm>
            <a:off x="6096000" y="1036154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E2D0AFAA-FBDA-43F4-9232-C00E0929C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6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B2314-6030-41F5-9530-B3378A92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426015"/>
            <a:ext cx="4997538" cy="1298448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A6ED9-E54C-44A3-BB2D-6E969356B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705833"/>
            <a:ext cx="5326849" cy="3714244"/>
          </a:xfrm>
        </p:spPr>
        <p:txBody>
          <a:bodyPr anchor="ctr">
            <a:normAutofit/>
          </a:bodyPr>
          <a:lstStyle/>
          <a:p>
            <a:pPr marL="11113" indent="0">
              <a:lnSpc>
                <a:spcPct val="100000"/>
              </a:lnSpc>
              <a:buNone/>
            </a:pPr>
            <a:r>
              <a:rPr lang="en-US" sz="2400" dirty="0"/>
              <a:t>A mental health/medical condition that creates a sad mood which lasts for a long time and interferes with normal functioning </a:t>
            </a:r>
          </a:p>
        </p:txBody>
      </p:sp>
      <p:pic>
        <p:nvPicPr>
          <p:cNvPr id="2050" name="Picture 2" descr="Depression and Older Adults | National Institute on Aging">
            <a:extLst>
              <a:ext uri="{FF2B5EF4-FFF2-40B4-BE49-F238E27FC236}">
                <a16:creationId xmlns:a16="http://schemas.microsoft.com/office/drawing/2014/main" id="{EEB93B1F-6621-46BD-B752-E8D107EA9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r="5535" b="1"/>
          <a:stretch/>
        </p:blipFill>
        <p:spPr bwMode="auto">
          <a:xfrm>
            <a:off x="311612" y="1075239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4906DA47-F34D-4C72-BEC7-4673F636F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4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4C517C4A-1219-48C3-BF8A-42DE463A8E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28757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DFBE82-58A5-42C8-A125-5D36B0B69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826933"/>
            <a:ext cx="2684320" cy="320413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Loneliness, Isolation and depression are </a:t>
            </a:r>
            <a:r>
              <a:rPr lang="en-US" sz="3600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</a:t>
            </a: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NORMAL</a:t>
            </a: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part of Aging!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23B5D1E9-5224-47E9-BD55-23273BD2E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2" y="5520748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81B2D-F576-4236-9BBE-BF5BF614E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851" y="629268"/>
            <a:ext cx="6586491" cy="12176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Loneliness</a:t>
            </a:r>
          </a:p>
        </p:txBody>
      </p:sp>
      <p:pic>
        <p:nvPicPr>
          <p:cNvPr id="5" name="Picture Placeholder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4E661B68-77A7-4679-93AF-D96F0DF054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4125" r="1795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A5CAB-4CF1-4162-9CE9-92C7F5E8C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3851" y="2483416"/>
            <a:ext cx="6166444" cy="4186091"/>
          </a:xfr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r>
              <a:rPr lang="en-US" altLang="en-US" sz="8600" dirty="0">
                <a:solidFill>
                  <a:schemeClr val="accent5">
                    <a:lumMod val="75000"/>
                  </a:schemeClr>
                </a:solidFill>
              </a:rPr>
              <a:t>Loneliness is a growing health epidemic! </a:t>
            </a:r>
          </a:p>
          <a:p>
            <a:endParaRPr lang="en-US" altLang="en-US" sz="7400" dirty="0"/>
          </a:p>
          <a:p>
            <a:r>
              <a:rPr lang="en-US" altLang="en-US" sz="7400" dirty="0"/>
              <a:t>“We live in the most technologically connected age in the history of civilization, yet rates of loneliness have doubled since the 1980s.” </a:t>
            </a:r>
          </a:p>
          <a:p>
            <a:endParaRPr lang="en-US" altLang="en-US" sz="7400" dirty="0"/>
          </a:p>
          <a:p>
            <a:r>
              <a:rPr lang="en-US" altLang="en-US" sz="7400" dirty="0"/>
              <a:t>Dr. Vivek Murthy</a:t>
            </a:r>
            <a:br>
              <a:rPr lang="en-US" altLang="en-US" sz="7400" dirty="0"/>
            </a:br>
            <a:r>
              <a:rPr lang="en-US" altLang="en-US" sz="7400" dirty="0"/>
              <a:t>Former U.S. Surgeon General, 2017</a:t>
            </a:r>
          </a:p>
          <a:p>
            <a:br>
              <a:rPr lang="en-US" altLang="en-US" sz="2000" dirty="0"/>
            </a:br>
            <a:endParaRPr lang="en-US" altLang="en-US" sz="2000" dirty="0"/>
          </a:p>
          <a:p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134517C1-236B-428D-ABEF-E6B4A27E3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52" y="5560724"/>
            <a:ext cx="1128857" cy="11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40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1108</Words>
  <Application>Microsoft Office PowerPoint</Application>
  <PresentationFormat>Widescreen</PresentationFormat>
  <Paragraphs>210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.AppleSystemUIFont</vt:lpstr>
      <vt:lpstr>Arial</vt:lpstr>
      <vt:lpstr>ArialUnicodeMS</vt:lpstr>
      <vt:lpstr>Calibri</vt:lpstr>
      <vt:lpstr>Calibri Light</vt:lpstr>
      <vt:lpstr>Trebuchet MS</vt:lpstr>
      <vt:lpstr>Wingdings</vt:lpstr>
      <vt:lpstr>ZapfDingbatsITC</vt:lpstr>
      <vt:lpstr>Office Theme</vt:lpstr>
      <vt:lpstr>Let’s Talk About  Loneliness, Isolation &amp; Depression</vt:lpstr>
      <vt:lpstr>Let’s Talk:  Presentation Goals</vt:lpstr>
      <vt:lpstr>Let’s Talk:  Good Mental Health</vt:lpstr>
      <vt:lpstr>Definitions</vt:lpstr>
      <vt:lpstr>Loneliness</vt:lpstr>
      <vt:lpstr>Social Isolation </vt:lpstr>
      <vt:lpstr>Depression</vt:lpstr>
      <vt:lpstr>Loneliness, Isolation and depression are NOT a NORMAL part of Aging! </vt:lpstr>
      <vt:lpstr>Loneliness</vt:lpstr>
      <vt:lpstr>Let’s Talk:  Loneliness</vt:lpstr>
      <vt:lpstr>Older Adults, Isolation and Depression</vt:lpstr>
      <vt:lpstr>Factors  Associated  with  Isolation </vt:lpstr>
      <vt:lpstr>PowerPoint Presentation</vt:lpstr>
      <vt:lpstr>Self-Assessment Checklist</vt:lpstr>
      <vt:lpstr>Lonely/Isolated Now?</vt:lpstr>
      <vt:lpstr>Let’s Talk: Depression</vt:lpstr>
      <vt:lpstr>Depression:  Health Risks</vt:lpstr>
      <vt:lpstr>Depression Warning Signs</vt:lpstr>
      <vt:lpstr>Depression and Suicide</vt:lpstr>
      <vt:lpstr>Self-Management Tool</vt:lpstr>
      <vt:lpstr>Feeling L-SI-D:  What are The Options?</vt:lpstr>
      <vt:lpstr>Feeling L-SI-D:  What are The Options?</vt:lpstr>
      <vt:lpstr>L-SI-D:  Key Notes and Takeaways</vt:lpstr>
      <vt:lpstr>Resources</vt:lpstr>
      <vt:lpstr>Thank you for participating.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About:  Loneliness, Isolation &amp; Depression</dc:title>
  <dc:creator>Nicola Williams</dc:creator>
  <cp:lastModifiedBy>Cynthia Haley Dunn</cp:lastModifiedBy>
  <cp:revision>40</cp:revision>
  <dcterms:created xsi:type="dcterms:W3CDTF">2020-07-17T14:05:06Z</dcterms:created>
  <dcterms:modified xsi:type="dcterms:W3CDTF">2021-06-16T17:19:56Z</dcterms:modified>
</cp:coreProperties>
</file>